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22"/>
  </p:notesMasterIdLst>
  <p:sldIdLst>
    <p:sldId id="256" r:id="rId4"/>
    <p:sldId id="257" r:id="rId5"/>
    <p:sldId id="270" r:id="rId6"/>
    <p:sldId id="271" r:id="rId7"/>
    <p:sldId id="272" r:id="rId8"/>
    <p:sldId id="273" r:id="rId9"/>
    <p:sldId id="274" r:id="rId10"/>
    <p:sldId id="263" r:id="rId11"/>
    <p:sldId id="258" r:id="rId12"/>
    <p:sldId id="259" r:id="rId13"/>
    <p:sldId id="260" r:id="rId14"/>
    <p:sldId id="261" r:id="rId15"/>
    <p:sldId id="275" r:id="rId16"/>
    <p:sldId id="262" r:id="rId17"/>
    <p:sldId id="266" r:id="rId18"/>
    <p:sldId id="276" r:id="rId19"/>
    <p:sldId id="264"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2" autoAdjust="0"/>
    <p:restoredTop sz="90667" autoAdjust="0"/>
  </p:normalViewPr>
  <p:slideViewPr>
    <p:cSldViewPr>
      <p:cViewPr varScale="1">
        <p:scale>
          <a:sx n="106" d="100"/>
          <a:sy n="106" d="100"/>
        </p:scale>
        <p:origin x="-176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F1778F-B57F-43DA-AB7F-8B1A4A7677B7}" type="datetimeFigureOut">
              <a:rPr lang="en-US" smtClean="0"/>
              <a:t>3/13/2012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9D4E7B-52DF-48D3-AD80-1B5DE57D8E3A}" type="slidenum">
              <a:rPr lang="en-US" smtClean="0"/>
              <a:t>‹#›</a:t>
            </a:fld>
            <a:endParaRPr lang="en-US"/>
          </a:p>
        </p:txBody>
      </p:sp>
    </p:spTree>
    <p:extLst>
      <p:ext uri="{BB962C8B-B14F-4D97-AF65-F5344CB8AC3E}">
        <p14:creationId xmlns:p14="http://schemas.microsoft.com/office/powerpoint/2010/main" val="1307100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en-US" sz="1200" dirty="0" smtClean="0"/>
              <a:t>Complete kit of UI widgets for HTML5 and jQuery development</a:t>
            </a:r>
          </a:p>
          <a:p>
            <a:pPr marL="171450" lvl="0" indent="-171450">
              <a:buFont typeface="Arial" pitchFamily="34" charset="0"/>
              <a:buChar char="•"/>
            </a:pPr>
            <a:r>
              <a:rPr lang="en-US" sz="1200" dirty="0" smtClean="0"/>
              <a:t>Unmatched Data Visualization  and Grid components</a:t>
            </a:r>
          </a:p>
          <a:p>
            <a:pPr marL="171450" lvl="0" indent="-171450">
              <a:buFont typeface="Arial" pitchFamily="34" charset="0"/>
              <a:buChar char="•"/>
            </a:pPr>
            <a:r>
              <a:rPr lang="en-US" sz="1200" dirty="0" smtClean="0"/>
              <a:t>Handcrafted CSS3 Themes and infinite possibilities  with </a:t>
            </a:r>
            <a:r>
              <a:rPr lang="en-US" sz="1200" dirty="0" err="1" smtClean="0"/>
              <a:t>Themeroller</a:t>
            </a:r>
            <a:endParaRPr lang="en-US" sz="1200" dirty="0" smtClean="0"/>
          </a:p>
          <a:p>
            <a:pPr marL="171450" lvl="0" indent="-171450">
              <a:buFont typeface="Arial" pitchFamily="34" charset="0"/>
              <a:buChar char="•"/>
            </a:pPr>
            <a:r>
              <a:rPr lang="en-US" sz="1200" dirty="0" smtClean="0"/>
              <a:t>Works everywhere – devices and browsers supported</a:t>
            </a:r>
          </a:p>
          <a:p>
            <a:pPr marL="171450" lvl="0" indent="-171450">
              <a:buFont typeface="Arial" pitchFamily="34" charset="0"/>
              <a:buChar char="•"/>
            </a:pPr>
            <a:r>
              <a:rPr lang="en-US" sz="1200" dirty="0" smtClean="0"/>
              <a:t>40+ jQuery UI Widgets</a:t>
            </a:r>
          </a:p>
          <a:p>
            <a:endParaRPr lang="en-US" dirty="0"/>
          </a:p>
        </p:txBody>
      </p:sp>
      <p:sp>
        <p:nvSpPr>
          <p:cNvPr id="4" name="Slide Number Placeholder 3"/>
          <p:cNvSpPr>
            <a:spLocks noGrp="1"/>
          </p:cNvSpPr>
          <p:nvPr>
            <p:ph type="sldNum" sz="quarter" idx="10"/>
          </p:nvPr>
        </p:nvSpPr>
        <p:spPr/>
        <p:txBody>
          <a:bodyPr/>
          <a:lstStyle/>
          <a:p>
            <a:fld id="{DB816138-E7BF-42D0-AAC1-C512BBEF62D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04735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04800" y="5334000"/>
            <a:ext cx="7772400" cy="685800"/>
          </a:xfrm>
        </p:spPr>
        <p:txBody>
          <a:bodyPr/>
          <a:lstStyle>
            <a:lvl1pPr algn="l">
              <a:defRPr sz="3200">
                <a:solidFill>
                  <a:schemeClr val="tx1">
                    <a:lumMod val="75000"/>
                    <a:lumOff val="25000"/>
                  </a:schemeClr>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800" y="5943600"/>
            <a:ext cx="6477000" cy="457200"/>
          </a:xfrm>
        </p:spPr>
        <p:txBody>
          <a:bodyPr>
            <a:normAutofit/>
          </a:bodyPr>
          <a:lstStyle>
            <a:lvl1pPr marL="0" indent="0" algn="l">
              <a:buNone/>
              <a:defRPr sz="240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2174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163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619005" y="1733797"/>
            <a:ext cx="12230589" cy="2362200"/>
          </a:xfrm>
          <a:prstGeom prst="rect">
            <a:avLst/>
          </a:prstGeom>
        </p:spPr>
      </p:pic>
      <p:sp>
        <p:nvSpPr>
          <p:cNvPr id="2" name="Vertical Title 1"/>
          <p:cNvSpPr>
            <a:spLocks noGrp="1"/>
          </p:cNvSpPr>
          <p:nvPr>
            <p:ph type="title" orient="vert" hasCustomPrompt="1"/>
          </p:nvPr>
        </p:nvSpPr>
        <p:spPr>
          <a:xfrm>
            <a:off x="6629400" y="274638"/>
            <a:ext cx="2057400" cy="5851525"/>
          </a:xfrm>
        </p:spPr>
        <p:txBody>
          <a:bodyPr vert="eaVert"/>
          <a:lstStyle>
            <a:lvl1pPr>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1104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04800" y="5334000"/>
            <a:ext cx="7772400" cy="685800"/>
          </a:xfrm>
        </p:spPr>
        <p:txBody>
          <a:bodyPr/>
          <a:lstStyle>
            <a:lvl1pPr algn="l">
              <a:defRPr sz="3200">
                <a:solidFill>
                  <a:schemeClr val="tx1">
                    <a:lumMod val="75000"/>
                    <a:lumOff val="25000"/>
                  </a:schemeClr>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800" y="5943600"/>
            <a:ext cx="6477000" cy="457200"/>
          </a:xfrm>
        </p:spPr>
        <p:txBody>
          <a:bodyPr>
            <a:normAutofit/>
          </a:bodyPr>
          <a:lstStyle>
            <a:lvl1pPr marL="0" indent="0" algn="l">
              <a:buNone/>
              <a:defRPr sz="240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36649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174881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9730" y="4419600"/>
            <a:ext cx="12230589" cy="1219200"/>
          </a:xfrm>
          <a:prstGeom prst="rect">
            <a:avLst/>
          </a:prstGeom>
        </p:spPr>
      </p:pic>
      <p:sp>
        <p:nvSpPr>
          <p:cNvPr id="2" name="Title 1"/>
          <p:cNvSpPr>
            <a:spLocks noGrp="1"/>
          </p:cNvSpPr>
          <p:nvPr>
            <p:ph type="title"/>
          </p:nvPr>
        </p:nvSpPr>
        <p:spPr>
          <a:xfrm>
            <a:off x="722313" y="4724400"/>
            <a:ext cx="7772400" cy="1044575"/>
          </a:xfrm>
        </p:spPr>
        <p:txBody>
          <a:bodyPr anchor="t"/>
          <a:lstStyle>
            <a:lvl1pPr algn="ctr">
              <a:defRPr sz="28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841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6138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7011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8681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698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929" y="228600"/>
            <a:ext cx="4953000" cy="1258312"/>
          </a:xfrm>
          <a:prstGeom prst="rect">
            <a:avLst/>
          </a:prstGeom>
        </p:spPr>
      </p:pic>
      <p:sp>
        <p:nvSpPr>
          <p:cNvPr id="2" name="Title 1"/>
          <p:cNvSpPr>
            <a:spLocks noGrp="1"/>
          </p:cNvSpPr>
          <p:nvPr>
            <p:ph type="title" hasCustomPrompt="1"/>
          </p:nvPr>
        </p:nvSpPr>
        <p:spPr>
          <a:xfrm>
            <a:off x="457200" y="273050"/>
            <a:ext cx="3008313" cy="1162050"/>
          </a:xfrm>
        </p:spPr>
        <p:txBody>
          <a:bodyPr anchor="b"/>
          <a:lstStyle>
            <a:lvl1pPr algn="ctr">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6878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69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0200" y="4800600"/>
            <a:ext cx="12230589" cy="609600"/>
          </a:xfrm>
          <a:prstGeom prst="rect">
            <a:avLst/>
          </a:prstGeom>
        </p:spPr>
      </p:pic>
      <p:sp>
        <p:nvSpPr>
          <p:cNvPr id="2" name="Title 1"/>
          <p:cNvSpPr>
            <a:spLocks noGrp="1"/>
          </p:cNvSpPr>
          <p:nvPr>
            <p:ph type="title" hasCustomPrompt="1"/>
          </p:nvPr>
        </p:nvSpPr>
        <p:spPr>
          <a:xfrm>
            <a:off x="1792288" y="4724400"/>
            <a:ext cx="5486400" cy="566738"/>
          </a:xfrm>
        </p:spPr>
        <p:txBody>
          <a:bodyPr anchor="b"/>
          <a:lstStyle>
            <a:lvl1pPr algn="ctr">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861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7414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619005" y="1733797"/>
            <a:ext cx="12230589" cy="2362200"/>
          </a:xfrm>
          <a:prstGeom prst="rect">
            <a:avLst/>
          </a:prstGeom>
        </p:spPr>
      </p:pic>
      <p:sp>
        <p:nvSpPr>
          <p:cNvPr id="2" name="Vertical Title 1"/>
          <p:cNvSpPr>
            <a:spLocks noGrp="1"/>
          </p:cNvSpPr>
          <p:nvPr>
            <p:ph type="title" orient="vert" hasCustomPrompt="1"/>
          </p:nvPr>
        </p:nvSpPr>
        <p:spPr>
          <a:xfrm>
            <a:off x="6629400" y="274638"/>
            <a:ext cx="2057400" cy="5851525"/>
          </a:xfrm>
        </p:spPr>
        <p:txBody>
          <a:bodyPr vert="eaVert"/>
          <a:lstStyle>
            <a:lvl1pPr>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439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7" descr="C:\Users\danb.COMPONENTONE\Desktop\webparts_ppt_intro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1295400"/>
            <a:ext cx="9144000" cy="1600200"/>
          </a:xfrm>
        </p:spPr>
        <p:txBody>
          <a:bodyPr>
            <a:normAutofit/>
          </a:bodyPr>
          <a:lstStyle>
            <a:lvl1pPr algn="ctr">
              <a:defRPr sz="3600" baseline="0"/>
            </a:lvl1pPr>
          </a:lstStyle>
          <a:p>
            <a:r>
              <a:rPr lang="en-US" smtClean="0"/>
              <a:t>Click to edit Master title style</a:t>
            </a:r>
            <a:endParaRPr lang="en-US" dirty="0"/>
          </a:p>
        </p:txBody>
      </p:sp>
    </p:spTree>
    <p:extLst>
      <p:ext uri="{BB962C8B-B14F-4D97-AF65-F5344CB8AC3E}">
        <p14:creationId xmlns:p14="http://schemas.microsoft.com/office/powerpoint/2010/main" val="1986521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228600" y="457200"/>
            <a:ext cx="8534400" cy="533400"/>
          </a:xfrm>
          <a:prstGeom prst="rect">
            <a:avLst/>
          </a:prstGeom>
        </p:spPr>
        <p:txBody>
          <a:bodyPr rtlCol="0">
            <a:normAutofit/>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4326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5029200"/>
          </a:xfrm>
        </p:spPr>
        <p:txBody>
          <a:bodyPr/>
          <a:lstStyle>
            <a:lvl1pPr>
              <a:buFont typeface="Arial" pitchFamily="34" charset="0"/>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228600" y="457200"/>
            <a:ext cx="8534400" cy="533400"/>
          </a:xfrm>
          <a:prstGeom prst="rect">
            <a:avLst/>
          </a:prstGeom>
        </p:spPr>
        <p:txBody>
          <a:bodyPr rtlCol="0">
            <a:normAutofit/>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99970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4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228600" y="457200"/>
            <a:ext cx="8534400" cy="533400"/>
          </a:xfrm>
          <a:prstGeom prst="rect">
            <a:avLst/>
          </a:prstGeom>
        </p:spPr>
        <p:txBody>
          <a:bodyPr rtlCol="0">
            <a:normAutofit/>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baseline="0">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71496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51404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97917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709987"/>
            <a:ext cx="7772400" cy="1362075"/>
          </a:xfrm>
        </p:spPr>
        <p:txBody>
          <a:bodyPr anchor="t"/>
          <a:lstStyle>
            <a:lvl1pPr algn="l">
              <a:defRPr sz="4000" b="1" cap="all"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209800"/>
            <a:ext cx="7772400" cy="1500187"/>
          </a:xfrm>
        </p:spPr>
        <p:txBody>
          <a:bodyPr anchor="b"/>
          <a:lstStyle>
            <a:lvl1pPr marL="0" indent="0">
              <a:buNone/>
              <a:defRPr sz="2000" baseline="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75081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9730" y="4419600"/>
            <a:ext cx="12230589" cy="1219200"/>
          </a:xfrm>
          <a:prstGeom prst="rect">
            <a:avLst/>
          </a:prstGeom>
        </p:spPr>
      </p:pic>
      <p:sp>
        <p:nvSpPr>
          <p:cNvPr id="2" name="Title 1"/>
          <p:cNvSpPr>
            <a:spLocks noGrp="1"/>
          </p:cNvSpPr>
          <p:nvPr>
            <p:ph type="title"/>
          </p:nvPr>
        </p:nvSpPr>
        <p:spPr>
          <a:xfrm>
            <a:off x="722313" y="4724400"/>
            <a:ext cx="7772400" cy="1044575"/>
          </a:xfrm>
        </p:spPr>
        <p:txBody>
          <a:bodyPr anchor="t"/>
          <a:lstStyle>
            <a:lvl1pPr algn="ctr">
              <a:defRPr sz="28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7572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786187"/>
            <a:ext cx="7772400" cy="1362075"/>
          </a:xfrm>
        </p:spPr>
        <p:txBody>
          <a:bodyPr anchor="t"/>
          <a:lstStyle>
            <a:lvl1pPr algn="l">
              <a:defRPr sz="4000" b="1" cap="all"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286000"/>
            <a:ext cx="7772400" cy="1500187"/>
          </a:xfrm>
        </p:spPr>
        <p:txBody>
          <a:bodyPr anchor="b"/>
          <a:lstStyle>
            <a:lvl1pPr marL="0" indent="0">
              <a:buNone/>
              <a:defRPr sz="2000" baseline="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baseline="0">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14739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590925"/>
            <a:ext cx="7772400" cy="1362075"/>
          </a:xfrm>
        </p:spPr>
        <p:txBody>
          <a:bodyPr anchor="t"/>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09073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15969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786187"/>
            <a:ext cx="7772400" cy="1362075"/>
          </a:xfrm>
        </p:spPr>
        <p:txBody>
          <a:bodyPr anchor="t"/>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2860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89779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3_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786187"/>
            <a:ext cx="7772400" cy="1362075"/>
          </a:xfrm>
        </p:spPr>
        <p:txBody>
          <a:bodyPr anchor="t"/>
          <a:lstStyle>
            <a:lvl1pPr algn="l">
              <a:defRPr sz="4000" b="1" cap="all"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286000"/>
            <a:ext cx="7772400" cy="1500187"/>
          </a:xfrm>
        </p:spPr>
        <p:txBody>
          <a:bodyPr anchor="b"/>
          <a:lstStyle>
            <a:lvl1pPr marL="0" indent="0">
              <a:buNone/>
              <a:defRPr sz="2000" baseline="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831297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240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23899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TxTwoObj" preserve="1">
  <p:cSld name="1_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954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3516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954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93516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50701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95400"/>
            <a:ext cx="4040188" cy="639762"/>
          </a:xfrm>
        </p:spPr>
        <p:txBody>
          <a:bodyPr anchor="b"/>
          <a:lstStyle>
            <a:lvl1pPr marL="0" indent="0">
              <a:buNone/>
              <a:defRPr sz="2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35162"/>
            <a:ext cx="4040188" cy="3951288"/>
          </a:xfrm>
        </p:spPr>
        <p:txBody>
          <a:bodyPr/>
          <a:lstStyle>
            <a:lvl1pPr>
              <a:defRPr sz="2400" baseline="0">
                <a:solidFill>
                  <a:schemeClr val="tx1"/>
                </a:solidFill>
              </a:defRPr>
            </a:lvl1pPr>
            <a:lvl2pPr>
              <a:defRPr sz="2000" baseline="0">
                <a:solidFill>
                  <a:schemeClr val="tx1"/>
                </a:solidFill>
              </a:defRPr>
            </a:lvl2pPr>
            <a:lvl3pPr>
              <a:defRPr sz="1800" baseline="0">
                <a:solidFill>
                  <a:schemeClr val="tx1"/>
                </a:solidFill>
              </a:defRPr>
            </a:lvl3pPr>
            <a:lvl4pPr>
              <a:defRPr sz="1600" baseline="0">
                <a:solidFill>
                  <a:schemeClr val="tx1"/>
                </a:solidFill>
              </a:defRPr>
            </a:lvl4pPr>
            <a:lvl5pPr>
              <a:defRPr sz="1600" baseline="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295400"/>
            <a:ext cx="4041775" cy="639762"/>
          </a:xfrm>
        </p:spPr>
        <p:txBody>
          <a:bodyPr anchor="b"/>
          <a:lstStyle>
            <a:lvl1pPr marL="0" indent="0">
              <a:buNone/>
              <a:defRPr sz="2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935162"/>
            <a:ext cx="4041775" cy="3951288"/>
          </a:xfrm>
        </p:spPr>
        <p:txBody>
          <a:bodyPr/>
          <a:lstStyle>
            <a:lvl1pPr>
              <a:defRPr sz="2400" baseline="0">
                <a:solidFill>
                  <a:schemeClr val="tx1"/>
                </a:solidFill>
              </a:defRPr>
            </a:lvl1pPr>
            <a:lvl2pPr>
              <a:defRPr sz="2000" baseline="0">
                <a:solidFill>
                  <a:schemeClr val="tx1"/>
                </a:solidFill>
              </a:defRPr>
            </a:lvl2pPr>
            <a:lvl3pPr>
              <a:defRPr sz="1800" baseline="0">
                <a:solidFill>
                  <a:schemeClr val="tx1"/>
                </a:solidFill>
              </a:defRPr>
            </a:lvl3pPr>
            <a:lvl4pPr>
              <a:defRPr sz="1600" baseline="0">
                <a:solidFill>
                  <a:schemeClr val="tx1"/>
                </a:solidFill>
              </a:defRPr>
            </a:lvl4pPr>
            <a:lvl5pPr>
              <a:defRPr sz="1600" baseline="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24770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TxTwoObj" preserve="1">
  <p:cSld name="2_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95400"/>
            <a:ext cx="4040188" cy="639762"/>
          </a:xfrm>
        </p:spPr>
        <p:txBody>
          <a:bodyPr anchor="b"/>
          <a:lstStyle>
            <a:lvl1pPr marL="0" indent="0">
              <a:buNone/>
              <a:defRPr sz="2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35162"/>
            <a:ext cx="4040188" cy="3951288"/>
          </a:xfrm>
        </p:spPr>
        <p:txBody>
          <a:bodyPr/>
          <a:lstStyle>
            <a:lvl1pPr>
              <a:defRPr sz="2400" baseline="0">
                <a:solidFill>
                  <a:schemeClr val="tx1"/>
                </a:solidFill>
              </a:defRPr>
            </a:lvl1pPr>
            <a:lvl2pPr>
              <a:defRPr sz="2000" baseline="0">
                <a:solidFill>
                  <a:schemeClr val="tx1"/>
                </a:solidFill>
              </a:defRPr>
            </a:lvl2pPr>
            <a:lvl3pPr>
              <a:defRPr sz="1800" baseline="0">
                <a:solidFill>
                  <a:schemeClr val="tx1"/>
                </a:solidFill>
              </a:defRPr>
            </a:lvl3pPr>
            <a:lvl4pPr>
              <a:defRPr sz="1600" baseline="0">
                <a:solidFill>
                  <a:schemeClr val="tx1"/>
                </a:solidFill>
              </a:defRPr>
            </a:lvl4pPr>
            <a:lvl5pPr>
              <a:defRPr sz="1600" baseline="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295400"/>
            <a:ext cx="4041775" cy="639762"/>
          </a:xfrm>
        </p:spPr>
        <p:txBody>
          <a:bodyPr anchor="b"/>
          <a:lstStyle>
            <a:lvl1pPr marL="0" indent="0">
              <a:buNone/>
              <a:defRPr sz="2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935162"/>
            <a:ext cx="4041775" cy="3951288"/>
          </a:xfrm>
        </p:spPr>
        <p:txBody>
          <a:bodyPr/>
          <a:lstStyle>
            <a:lvl1pPr>
              <a:defRPr sz="2400" baseline="0">
                <a:solidFill>
                  <a:schemeClr val="tx1"/>
                </a:solidFill>
              </a:defRPr>
            </a:lvl1pPr>
            <a:lvl2pPr>
              <a:defRPr sz="2000" baseline="0">
                <a:solidFill>
                  <a:schemeClr val="tx1"/>
                </a:solidFill>
              </a:defRPr>
            </a:lvl2pPr>
            <a:lvl3pPr>
              <a:defRPr sz="1800" baseline="0">
                <a:solidFill>
                  <a:schemeClr val="tx1"/>
                </a:solidFill>
              </a:defRPr>
            </a:lvl3pPr>
            <a:lvl4pPr>
              <a:defRPr sz="1600" baseline="0">
                <a:solidFill>
                  <a:schemeClr val="tx1"/>
                </a:solidFill>
              </a:defRPr>
            </a:lvl4pPr>
            <a:lvl5pPr>
              <a:defRPr sz="1600" baseline="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89700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28271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8472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2317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2_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76147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3_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4" name="Footer Placeholder 3"/>
          <p:cNvSpPr>
            <a:spLocks noGrp="1"/>
          </p:cNvSpPr>
          <p:nvPr>
            <p:ph type="ftr" sz="quarter" idx="11"/>
          </p:nvPr>
        </p:nvSpPr>
        <p:spPr/>
        <p:txBody>
          <a:bodyPr/>
          <a:lstStyle>
            <a:lvl1pPr>
              <a:defRPr baseline="0">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71231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4_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4" name="Footer Placeholder 3"/>
          <p:cNvSpPr>
            <a:spLocks noGrp="1"/>
          </p:cNvSpPr>
          <p:nvPr>
            <p:ph type="ftr" sz="quarter" idx="11"/>
          </p:nvPr>
        </p:nvSpPr>
        <p:spPr/>
        <p:txBody>
          <a:bodyPr/>
          <a:lstStyle>
            <a:lvl1pPr>
              <a:defRPr baseline="0">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55816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882408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9402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379595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304800"/>
            <a:ext cx="8534400" cy="533400"/>
          </a:xfrm>
        </p:spPr>
        <p:txBody>
          <a:bodyPr/>
          <a:lstStyle>
            <a:lvl1pPr>
              <a:defRPr baseline="0">
                <a:solidFill>
                  <a:schemeClr val="bg1"/>
                </a:solidFill>
              </a:defRPr>
            </a:lvl1p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04249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45220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887614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6" name="Footer Placeholder 5"/>
          <p:cNvSpPr>
            <a:spLocks noGrp="1"/>
          </p:cNvSpPr>
          <p:nvPr>
            <p:ph type="ftr" sz="quarter" idx="11"/>
          </p:nvPr>
        </p:nvSpPr>
        <p:spPr/>
        <p:txBody>
          <a:bodyPr/>
          <a:lstStyle>
            <a:lvl1pPr>
              <a:defRPr baseline="0">
                <a:solidFill>
                  <a:schemeClr val="bg1"/>
                </a:solidFill>
              </a:defRPr>
            </a:lvl1pPr>
          </a:lstStyle>
          <a:p>
            <a:endParaRPr lang="en-US"/>
          </a:p>
        </p:txBody>
      </p:sp>
      <p:sp>
        <p:nvSpPr>
          <p:cNvPr id="7" name="Slide Number Placeholder 6"/>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4586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0943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3_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baseline="0">
                <a:solidFill>
                  <a:schemeClr val="bg1"/>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97762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baseline="0">
                <a:solidFill>
                  <a:schemeClr val="bg1"/>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699851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picTx" preserve="1">
  <p:cSld name="4_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baseline="0">
                <a:solidFill>
                  <a:schemeClr val="bg1"/>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6" name="Footer Placeholder 4"/>
          <p:cNvSpPr>
            <a:spLocks noGrp="1"/>
          </p:cNvSpPr>
          <p:nvPr>
            <p:ph type="ftr" sz="quarter" idx="11"/>
          </p:nvPr>
        </p:nvSpPr>
        <p:spPr/>
        <p:txBody>
          <a:bodyPr/>
          <a:lstStyle>
            <a:lvl1pPr>
              <a:defRPr baseline="0">
                <a:solidFill>
                  <a:schemeClr val="bg1"/>
                </a:solidFill>
              </a:defRPr>
            </a:lvl1pPr>
          </a:lstStyle>
          <a:p>
            <a:endParaRPr lang="en-US"/>
          </a:p>
        </p:txBody>
      </p:sp>
      <p:sp>
        <p:nvSpPr>
          <p:cNvPr id="7" name="Slide Number Placeholder 5"/>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97485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1_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7251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2_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755250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468851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x" preserve="1">
  <p:cSld name="2_Title and Vertical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078215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x" preserve="1">
  <p:cSld name="3_Title and Vertical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605261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x" preserve="1">
  <p:cSld name="4_Title and Vertical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052211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vertTx" preserve="1">
  <p:cSld name="1_Title and Vertical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baseline="0">
                <a:solidFill>
                  <a:schemeClr val="bg1"/>
                </a:solidFill>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a:xfrm>
            <a:off x="3200400" y="6324600"/>
            <a:ext cx="2895600" cy="639763"/>
          </a:xfrm>
        </p:spPr>
        <p:txBody>
          <a:bodyPr/>
          <a:lstStyle>
            <a:lvl1pPr>
              <a:defRPr b="1" baseline="0">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589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6243" y="228600"/>
            <a:ext cx="12230589" cy="12192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49082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aseline="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787011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1_Vertical Title and Tex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aseline="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052358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5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557938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12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75717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6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07503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15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504503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0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155266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8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solidFill>
                  <a:schemeClr val="tx1"/>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150200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9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281450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7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5230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01211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422286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170722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4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5135563"/>
          </a:xfrm>
        </p:spPr>
        <p:txBody>
          <a:bodyPr/>
          <a:lstStyle>
            <a:lvl1pPr>
              <a:defRPr baseline="0">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1"/>
          <p:cNvSpPr>
            <a:spLocks noGrp="1"/>
          </p:cNvSpPr>
          <p:nvPr>
            <p:ph type="title"/>
          </p:nvPr>
        </p:nvSpPr>
        <p:spPr>
          <a:xfrm>
            <a:off x="457200" y="304800"/>
            <a:ext cx="8534400" cy="533400"/>
          </a:xfrm>
          <a:prstGeom prst="rect">
            <a:avLst/>
          </a:prstGeom>
        </p:spPr>
        <p:txBody>
          <a:bodyPr rtlCol="0">
            <a:normAutofit/>
          </a:bodyPr>
          <a:lstStyle>
            <a:lvl1pPr>
              <a:defRPr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679330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929" y="228600"/>
            <a:ext cx="4953000" cy="1258312"/>
          </a:xfrm>
          <a:prstGeom prst="rect">
            <a:avLst/>
          </a:prstGeom>
        </p:spPr>
      </p:pic>
      <p:sp>
        <p:nvSpPr>
          <p:cNvPr id="2" name="Title 1"/>
          <p:cNvSpPr>
            <a:spLocks noGrp="1"/>
          </p:cNvSpPr>
          <p:nvPr>
            <p:ph type="title" hasCustomPrompt="1"/>
          </p:nvPr>
        </p:nvSpPr>
        <p:spPr>
          <a:xfrm>
            <a:off x="457200" y="273050"/>
            <a:ext cx="3008313" cy="1162050"/>
          </a:xfrm>
        </p:spPr>
        <p:txBody>
          <a:bodyPr anchor="b"/>
          <a:lstStyle>
            <a:lvl1pPr algn="ctr">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327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0200" y="4800600"/>
            <a:ext cx="12230589" cy="609600"/>
          </a:xfrm>
          <a:prstGeom prst="rect">
            <a:avLst/>
          </a:prstGeom>
        </p:spPr>
      </p:pic>
      <p:sp>
        <p:nvSpPr>
          <p:cNvPr id="2" name="Title 1"/>
          <p:cNvSpPr>
            <a:spLocks noGrp="1"/>
          </p:cNvSpPr>
          <p:nvPr>
            <p:ph type="title" hasCustomPrompt="1"/>
          </p:nvPr>
        </p:nvSpPr>
        <p:spPr>
          <a:xfrm>
            <a:off x="1792288" y="4724400"/>
            <a:ext cx="5486400" cy="566738"/>
          </a:xfrm>
        </p:spPr>
        <p:txBody>
          <a:bodyPr anchor="b"/>
          <a:lstStyle>
            <a:lvl1pPr algn="ctr">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171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54"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image" Target="../media/image4.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40000"/>
                <a:satMod val="350000"/>
              </a:schemeClr>
            </a:gs>
            <a:gs pos="87000">
              <a:srgbClr val="E5E3DA"/>
            </a:gs>
            <a:gs pos="71000">
              <a:schemeClr val="bg2">
                <a:tint val="45000"/>
                <a:shade val="99000"/>
                <a:satMod val="350000"/>
              </a:schemeClr>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486400" y="5448510"/>
            <a:ext cx="3302846" cy="1325845"/>
          </a:xfrm>
          <a:prstGeom prst="rect">
            <a:avLst/>
          </a:prstGeom>
        </p:spPr>
      </p:pic>
    </p:spTree>
    <p:extLst>
      <p:ext uri="{BB962C8B-B14F-4D97-AF65-F5344CB8AC3E}">
        <p14:creationId xmlns:p14="http://schemas.microsoft.com/office/powerpoint/2010/main" val="3554751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3200" kern="1200">
          <a:solidFill>
            <a:schemeClr val="bg1"/>
          </a:solidFill>
          <a:effectLst>
            <a:outerShdw blurRad="38100" dist="38100" dir="2700000" algn="tl">
              <a:srgbClr val="000000">
                <a:alpha val="43137"/>
              </a:srgbClr>
            </a:outerShdw>
          </a:effectLst>
          <a:latin typeface="Georgia" pitchFamily="18" charset="0"/>
          <a:ea typeface="+mj-ea"/>
          <a:cs typeface="+mj-cs"/>
        </a:defRPr>
      </a:lvl1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40000"/>
                <a:satMod val="350000"/>
              </a:schemeClr>
            </a:gs>
            <a:gs pos="87000">
              <a:srgbClr val="E5E3DA"/>
            </a:gs>
            <a:gs pos="71000">
              <a:schemeClr val="bg2">
                <a:tint val="45000"/>
                <a:shade val="99000"/>
                <a:satMod val="350000"/>
              </a:schemeClr>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A7C2B-62BD-4CAB-9B88-824DA6CE4719}" type="datetimeFigureOut">
              <a:rPr lang="en-US" smtClean="0">
                <a:solidFill>
                  <a:prstClr val="black">
                    <a:tint val="75000"/>
                  </a:prstClr>
                </a:solidFill>
              </a:rPr>
              <a:pPr/>
              <a:t>3/13/2012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A7747-EC22-4B31-9962-AD1E3B5D5049}"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486400" y="5448510"/>
            <a:ext cx="3302846" cy="1325845"/>
          </a:xfrm>
          <a:prstGeom prst="rect">
            <a:avLst/>
          </a:prstGeom>
        </p:spPr>
      </p:pic>
    </p:spTree>
    <p:extLst>
      <p:ext uri="{BB962C8B-B14F-4D97-AF65-F5344CB8AC3E}">
        <p14:creationId xmlns:p14="http://schemas.microsoft.com/office/powerpoint/2010/main" val="26246443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defTabSz="914400" rtl="0" eaLnBrk="1" latinLnBrk="0" hangingPunct="1">
        <a:spcBef>
          <a:spcPct val="0"/>
        </a:spcBef>
        <a:buNone/>
        <a:defRPr sz="3200" kern="1200">
          <a:solidFill>
            <a:schemeClr val="bg1"/>
          </a:solidFill>
          <a:effectLst>
            <a:outerShdw blurRad="38100" dist="38100" dir="2700000" algn="tl">
              <a:srgbClr val="000000">
                <a:alpha val="43137"/>
              </a:srgbClr>
            </a:outerShdw>
          </a:effectLst>
          <a:latin typeface="Georgia" pitchFamily="18" charset="0"/>
          <a:ea typeface="+mj-ea"/>
          <a:cs typeface="+mj-cs"/>
        </a:defRPr>
      </a:lvl1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53"/>
          <a:srcRect/>
          <a:stretch>
            <a:fillRect/>
          </a:stretch>
        </a:blipFill>
        <a:effectLst/>
      </p:bgPr>
    </p:bg>
    <p:spTree>
      <p:nvGrpSpPr>
        <p:cNvPr id="1" name=""/>
        <p:cNvGrpSpPr/>
        <p:nvPr/>
      </p:nvGrpSpPr>
      <p:grpSpPr>
        <a:xfrm>
          <a:off x="0" y="0"/>
          <a:ext cx="0" cy="0"/>
          <a:chOff x="0" y="0"/>
          <a:chExt cx="0" cy="0"/>
        </a:xfrm>
      </p:grpSpPr>
      <p:pic>
        <p:nvPicPr>
          <p:cNvPr id="1026" name="Picture 2" descr="C:\Users\danb.COMPONENTONE\Desktop\webparts_ppt_slide_white.jpg"/>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228600" y="457200"/>
            <a:ext cx="853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smtClean="0"/>
          </a:p>
        </p:txBody>
      </p:sp>
      <p:sp>
        <p:nvSpPr>
          <p:cNvPr id="1028" name="Text Placeholder 2"/>
          <p:cNvSpPr>
            <a:spLocks noGrp="1"/>
          </p:cNvSpPr>
          <p:nvPr>
            <p:ph type="body" idx="1"/>
          </p:nvPr>
        </p:nvSpPr>
        <p:spPr bwMode="auto">
          <a:xfrm>
            <a:off x="457200" y="1524000"/>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smtClean="0"/>
          </a:p>
        </p:txBody>
      </p:sp>
      <p:sp>
        <p:nvSpPr>
          <p:cNvPr id="4" name="Date Placeholder 3"/>
          <p:cNvSpPr>
            <a:spLocks noGrp="1"/>
          </p:cNvSpPr>
          <p:nvPr>
            <p:ph type="dt" sz="half" idx="2"/>
          </p:nvPr>
        </p:nvSpPr>
        <p:spPr>
          <a:xfrm>
            <a:off x="457200" y="6416675"/>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fld id="{1D8BD707-D9CF-40AE-B4C6-C98DA3205C09}" type="datetimeFigureOut">
              <a:rPr lang="en-US" smtClean="0"/>
              <a:pPr/>
              <a:t>3/13/2012</a:t>
            </a:fld>
            <a:endParaRPr lang="en-US"/>
          </a:p>
        </p:txBody>
      </p:sp>
      <p:sp>
        <p:nvSpPr>
          <p:cNvPr id="5" name="Footer Placeholder 4"/>
          <p:cNvSpPr>
            <a:spLocks noGrp="1"/>
          </p:cNvSpPr>
          <p:nvPr>
            <p:ph type="ftr" sz="quarter" idx="3"/>
          </p:nvPr>
        </p:nvSpPr>
        <p:spPr>
          <a:xfrm>
            <a:off x="3276600" y="6416675"/>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en-US"/>
          </a:p>
        </p:txBody>
      </p:sp>
      <p:sp>
        <p:nvSpPr>
          <p:cNvPr id="6" name="Slide Number Placeholder 5"/>
          <p:cNvSpPr>
            <a:spLocks noGrp="1"/>
          </p:cNvSpPr>
          <p:nvPr>
            <p:ph type="sldNum" sz="quarter" idx="4"/>
          </p:nvPr>
        </p:nvSpPr>
        <p:spPr>
          <a:xfrm>
            <a:off x="5867400" y="6416675"/>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Lst>
  <p:txStyles>
    <p:titleStyle>
      <a:lvl1pPr algn="l" rtl="0" eaLnBrk="1" fontAlgn="base" hangingPunct="1">
        <a:spcBef>
          <a:spcPct val="0"/>
        </a:spcBef>
        <a:spcAft>
          <a:spcPct val="0"/>
        </a:spcAft>
        <a:defRPr sz="4400" kern="12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Calibri" pitchFamily="34" charset="0"/>
        </a:defRPr>
      </a:lvl2pPr>
      <a:lvl3pPr algn="l" rtl="0" eaLnBrk="1" fontAlgn="base" hangingPunct="1">
        <a:spcBef>
          <a:spcPct val="0"/>
        </a:spcBef>
        <a:spcAft>
          <a:spcPct val="0"/>
        </a:spcAft>
        <a:defRPr sz="4400">
          <a:solidFill>
            <a:schemeClr val="bg1"/>
          </a:solidFill>
          <a:latin typeface="Calibri" pitchFamily="34" charset="0"/>
        </a:defRPr>
      </a:lvl3pPr>
      <a:lvl4pPr algn="l" rtl="0" eaLnBrk="1" fontAlgn="base" hangingPunct="1">
        <a:spcBef>
          <a:spcPct val="0"/>
        </a:spcBef>
        <a:spcAft>
          <a:spcPct val="0"/>
        </a:spcAft>
        <a:defRPr sz="4400">
          <a:solidFill>
            <a:schemeClr val="bg1"/>
          </a:solidFill>
          <a:latin typeface="Calibri" pitchFamily="34" charset="0"/>
        </a:defRPr>
      </a:lvl4pPr>
      <a:lvl5pPr algn="l" rtl="0" eaLnBrk="1" fontAlgn="base" hangingPunct="1">
        <a:spcBef>
          <a:spcPct val="0"/>
        </a:spcBef>
        <a:spcAft>
          <a:spcPct val="0"/>
        </a:spcAft>
        <a:defRPr sz="4400">
          <a:solidFill>
            <a:schemeClr val="bg1"/>
          </a:solidFill>
          <a:latin typeface="Calibri" pitchFamily="34" charset="0"/>
        </a:defRPr>
      </a:lvl5pPr>
      <a:lvl6pPr marL="457200" algn="l" rtl="0" eaLnBrk="1" fontAlgn="base" hangingPunct="1">
        <a:spcBef>
          <a:spcPct val="0"/>
        </a:spcBef>
        <a:spcAft>
          <a:spcPct val="0"/>
        </a:spcAft>
        <a:defRPr sz="4400">
          <a:solidFill>
            <a:schemeClr val="bg1"/>
          </a:solidFill>
          <a:latin typeface="Calibri" pitchFamily="34" charset="0"/>
        </a:defRPr>
      </a:lvl6pPr>
      <a:lvl7pPr marL="914400" algn="l" rtl="0" eaLnBrk="1" fontAlgn="base" hangingPunct="1">
        <a:spcBef>
          <a:spcPct val="0"/>
        </a:spcBef>
        <a:spcAft>
          <a:spcPct val="0"/>
        </a:spcAft>
        <a:defRPr sz="4400">
          <a:solidFill>
            <a:schemeClr val="bg1"/>
          </a:solidFill>
          <a:latin typeface="Calibri" pitchFamily="34" charset="0"/>
        </a:defRPr>
      </a:lvl7pPr>
      <a:lvl8pPr marL="1371600" algn="l" rtl="0" eaLnBrk="1" fontAlgn="base" hangingPunct="1">
        <a:spcBef>
          <a:spcPct val="0"/>
        </a:spcBef>
        <a:spcAft>
          <a:spcPct val="0"/>
        </a:spcAft>
        <a:defRPr sz="4400">
          <a:solidFill>
            <a:schemeClr val="bg1"/>
          </a:solidFill>
          <a:latin typeface="Calibri" pitchFamily="34" charset="0"/>
        </a:defRPr>
      </a:lvl8pPr>
      <a:lvl9pPr marL="1828800" algn="l"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ignalr/" TargetMode="External"/><Relationship Id="rId2" Type="http://schemas.openxmlformats.org/officeDocument/2006/relationships/hyperlink" Target="http://c1.ms/GriffSignalR"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ijmo.com/"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 with </a:t>
            </a:r>
            <a:r>
              <a:rPr lang="en-US" dirty="0" err="1" smtClean="0"/>
              <a:t>SignalR</a:t>
            </a:r>
            <a:endParaRPr lang="en-US" dirty="0"/>
          </a:p>
        </p:txBody>
      </p:sp>
      <p:sp>
        <p:nvSpPr>
          <p:cNvPr id="3" name="Subtitle 2"/>
          <p:cNvSpPr>
            <a:spLocks noGrp="1"/>
          </p:cNvSpPr>
          <p:nvPr>
            <p:ph type="subTitle" idx="4294967295"/>
          </p:nvPr>
        </p:nvSpPr>
        <p:spPr>
          <a:xfrm>
            <a:off x="0" y="4419600"/>
            <a:ext cx="9144000" cy="1219200"/>
          </a:xfrm>
        </p:spPr>
        <p:txBody>
          <a:bodyPr/>
          <a:lstStyle/>
          <a:p>
            <a:pPr marL="0" indent="0" algn="ctr">
              <a:buNone/>
            </a:pPr>
            <a:r>
              <a:rPr lang="en-US" dirty="0"/>
              <a:t>Kevin Griffin</a:t>
            </a:r>
            <a:br>
              <a:rPr lang="en-US" dirty="0"/>
            </a:br>
            <a:r>
              <a:rPr lang="en-US" dirty="0" err="1"/>
              <a:t>ComponentOne</a:t>
            </a:r>
            <a:endParaRPr lang="en-US" dirty="0"/>
          </a:p>
          <a:p>
            <a:pPr marL="0" indent="0" algn="ctr">
              <a:buNone/>
            </a:pPr>
            <a:endParaRPr lang="en-US" dirty="0"/>
          </a:p>
        </p:txBody>
      </p:sp>
    </p:spTree>
    <p:extLst>
      <p:ext uri="{BB962C8B-B14F-4D97-AF65-F5344CB8AC3E}">
        <p14:creationId xmlns:p14="http://schemas.microsoft.com/office/powerpoint/2010/main" val="2680712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Web v2.0.0.0</a:t>
            </a:r>
            <a:endParaRPr lang="en-US" dirty="0"/>
          </a:p>
        </p:txBody>
      </p:sp>
      <p:pic>
        <p:nvPicPr>
          <p:cNvPr id="1030" name="Picture 6" descr="C:\Users\Griff\AppData\Local\Microsoft\Windows\Temporary Internet Files\Content.IE5\ANO3ZCF1\MP90043317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625112"/>
            <a:ext cx="3190876"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Griff\AppData\Local\Microsoft\Windows\Temporary Internet Files\Content.IE5\ANO3ZCF1\MC90043259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263" y="1485849"/>
            <a:ext cx="5159498" cy="515949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riff\AppData\Local\Microsoft\Windows\Temporary Internet Files\Content.IE5\ANO3ZCF1\MC9004352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0" y="1625112"/>
            <a:ext cx="2541834"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133600" y="4343286"/>
            <a:ext cx="4572000" cy="1219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REQUEST</a:t>
            </a:r>
            <a:endParaRPr lang="en-US" b="1" dirty="0"/>
          </a:p>
        </p:txBody>
      </p:sp>
      <p:sp>
        <p:nvSpPr>
          <p:cNvPr id="6" name="Left Arrow 5"/>
          <p:cNvSpPr/>
          <p:nvPr/>
        </p:nvSpPr>
        <p:spPr>
          <a:xfrm>
            <a:off x="3200400" y="2895600"/>
            <a:ext cx="3505200" cy="990600"/>
          </a:xfrm>
          <a:prstGeom prst="lef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RESPONSE</a:t>
            </a:r>
          </a:p>
        </p:txBody>
      </p:sp>
    </p:spTree>
    <p:extLst>
      <p:ext uri="{BB962C8B-B14F-4D97-AF65-F5344CB8AC3E}">
        <p14:creationId xmlns:p14="http://schemas.microsoft.com/office/powerpoint/2010/main" val="85755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Web v2.0.0.0</a:t>
            </a:r>
            <a:endParaRPr lang="en-US" dirty="0"/>
          </a:p>
        </p:txBody>
      </p:sp>
      <p:pic>
        <p:nvPicPr>
          <p:cNvPr id="2051" name="Picture 3" descr="C:\Users\Griff\AppData\Local\Microsoft\Windows\Temporary Internet Files\Content.IE5\ANO3ZCF1\MP90043317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4488772" cy="4501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53037" y="3240787"/>
            <a:ext cx="933525" cy="523220"/>
          </a:xfrm>
          <a:prstGeom prst="rect">
            <a:avLst/>
          </a:prstGeom>
          <a:noFill/>
        </p:spPr>
        <p:txBody>
          <a:bodyPr wrap="none" rtlCol="0">
            <a:spAutoFit/>
          </a:bodyPr>
          <a:lstStyle/>
          <a:p>
            <a:r>
              <a:rPr lang="en-US" sz="2800" b="1" dirty="0" smtClean="0">
                <a:solidFill>
                  <a:schemeClr val="bg1"/>
                </a:solidFill>
              </a:rPr>
              <a:t>AJAX</a:t>
            </a:r>
            <a:endParaRPr lang="en-US" sz="2800" b="1" dirty="0">
              <a:solidFill>
                <a:schemeClr val="bg1"/>
              </a:solidFill>
            </a:endParaRPr>
          </a:p>
        </p:txBody>
      </p:sp>
      <p:sp>
        <p:nvSpPr>
          <p:cNvPr id="6" name="TextBox 5"/>
          <p:cNvSpPr txBox="1"/>
          <p:nvPr/>
        </p:nvSpPr>
        <p:spPr>
          <a:xfrm>
            <a:off x="5421718" y="5430736"/>
            <a:ext cx="1196161" cy="523220"/>
          </a:xfrm>
          <a:prstGeom prst="rect">
            <a:avLst/>
          </a:prstGeom>
          <a:noFill/>
        </p:spPr>
        <p:txBody>
          <a:bodyPr wrap="none" rtlCol="0">
            <a:spAutoFit/>
          </a:bodyPr>
          <a:lstStyle/>
          <a:p>
            <a:r>
              <a:rPr lang="en-US" sz="2800" b="1" dirty="0" err="1" smtClean="0">
                <a:solidFill>
                  <a:schemeClr val="bg1"/>
                </a:solidFill>
              </a:rPr>
              <a:t>jQuery</a:t>
            </a:r>
            <a:endParaRPr lang="en-US" sz="2800" b="1" dirty="0">
              <a:solidFill>
                <a:schemeClr val="bg1"/>
              </a:solidFill>
            </a:endParaRPr>
          </a:p>
        </p:txBody>
      </p:sp>
      <p:sp>
        <p:nvSpPr>
          <p:cNvPr id="7" name="TextBox 6"/>
          <p:cNvSpPr txBox="1"/>
          <p:nvPr/>
        </p:nvSpPr>
        <p:spPr>
          <a:xfrm>
            <a:off x="6553200" y="1752600"/>
            <a:ext cx="2042097" cy="954107"/>
          </a:xfrm>
          <a:prstGeom prst="rect">
            <a:avLst/>
          </a:prstGeom>
          <a:noFill/>
        </p:spPr>
        <p:txBody>
          <a:bodyPr wrap="none" rtlCol="0">
            <a:spAutoFit/>
          </a:bodyPr>
          <a:lstStyle/>
          <a:p>
            <a:r>
              <a:rPr lang="en-US" sz="2800" b="1" dirty="0" smtClean="0">
                <a:solidFill>
                  <a:schemeClr val="bg1"/>
                </a:solidFill>
              </a:rPr>
              <a:t>“Real Time” </a:t>
            </a:r>
          </a:p>
          <a:p>
            <a:r>
              <a:rPr lang="en-US" sz="2800" b="1" dirty="0" smtClean="0">
                <a:solidFill>
                  <a:schemeClr val="bg1"/>
                </a:solidFill>
              </a:rPr>
              <a:t>Applications</a:t>
            </a:r>
            <a:endParaRPr lang="en-US" sz="2800" b="1" dirty="0">
              <a:solidFill>
                <a:schemeClr val="bg1"/>
              </a:solidFill>
            </a:endParaRPr>
          </a:p>
        </p:txBody>
      </p:sp>
      <p:sp>
        <p:nvSpPr>
          <p:cNvPr id="8" name="TextBox 7"/>
          <p:cNvSpPr txBox="1"/>
          <p:nvPr/>
        </p:nvSpPr>
        <p:spPr>
          <a:xfrm>
            <a:off x="6560509" y="4112162"/>
            <a:ext cx="2027478" cy="954107"/>
          </a:xfrm>
          <a:prstGeom prst="rect">
            <a:avLst/>
          </a:prstGeom>
          <a:noFill/>
        </p:spPr>
        <p:txBody>
          <a:bodyPr wrap="none" rtlCol="0">
            <a:spAutoFit/>
          </a:bodyPr>
          <a:lstStyle/>
          <a:p>
            <a:r>
              <a:rPr lang="en-US" sz="2800" b="1" dirty="0" smtClean="0">
                <a:solidFill>
                  <a:schemeClr val="bg1"/>
                </a:solidFill>
              </a:rPr>
              <a:t>Single Page </a:t>
            </a:r>
          </a:p>
          <a:p>
            <a:r>
              <a:rPr lang="en-US" sz="2800" b="1" dirty="0" smtClean="0">
                <a:solidFill>
                  <a:schemeClr val="bg1"/>
                </a:solidFill>
              </a:rPr>
              <a:t>Applications</a:t>
            </a:r>
            <a:endParaRPr lang="en-US" sz="2800" b="1" dirty="0">
              <a:solidFill>
                <a:schemeClr val="bg1"/>
              </a:solidFill>
            </a:endParaRPr>
          </a:p>
        </p:txBody>
      </p:sp>
    </p:spTree>
    <p:extLst>
      <p:ext uri="{BB962C8B-B14F-4D97-AF65-F5344CB8AC3E}">
        <p14:creationId xmlns:p14="http://schemas.microsoft.com/office/powerpoint/2010/main" val="9120680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6278562"/>
          </a:xfrm>
        </p:spPr>
        <p:txBody>
          <a:bodyPr>
            <a:normAutofit/>
          </a:bodyPr>
          <a:lstStyle/>
          <a:p>
            <a:pPr algn="ctr"/>
            <a:r>
              <a:rPr lang="en-US" sz="11500" b="1" dirty="0" smtClean="0">
                <a:solidFill>
                  <a:srgbClr val="FF0000"/>
                </a:solidFill>
              </a:rPr>
              <a:t>“Real Time”?</a:t>
            </a:r>
            <a:endParaRPr lang="en-US" sz="11500" b="1" dirty="0">
              <a:solidFill>
                <a:srgbClr val="FF0000"/>
              </a:solidFill>
            </a:endParaRPr>
          </a:p>
        </p:txBody>
      </p:sp>
    </p:spTree>
    <p:extLst>
      <p:ext uri="{BB962C8B-B14F-4D97-AF65-F5344CB8AC3E}">
        <p14:creationId xmlns:p14="http://schemas.microsoft.com/office/powerpoint/2010/main" val="115960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Web v3.0.0.0</a:t>
            </a:r>
            <a:endParaRPr lang="en-US" dirty="0"/>
          </a:p>
        </p:txBody>
      </p:sp>
      <p:pic>
        <p:nvPicPr>
          <p:cNvPr id="1030" name="Picture 6" descr="C:\Users\Griff\AppData\Local\Microsoft\Windows\Temporary Internet Files\Content.IE5\ANO3ZCF1\MP90043317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625112"/>
            <a:ext cx="3190876"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Griff\AppData\Local\Microsoft\Windows\Temporary Internet Files\Content.IE5\ANO3ZCF1\MC90043259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434" y="1559963"/>
            <a:ext cx="5159498" cy="515949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riff\AppData\Local\Microsoft\Windows\Temporary Internet Files\Content.IE5\ANO3ZCF1\MC9004352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0" y="1625112"/>
            <a:ext cx="2541834" cy="5029200"/>
          </a:xfrm>
          <a:prstGeom prst="rect">
            <a:avLst/>
          </a:prstGeom>
          <a:noFill/>
          <a:extLst>
            <a:ext uri="{909E8E84-426E-40DD-AFC4-6F175D3DCCD1}">
              <a14:hiddenFill xmlns:a14="http://schemas.microsoft.com/office/drawing/2010/main">
                <a:solidFill>
                  <a:srgbClr val="FFFFFF"/>
                </a:solidFill>
              </a14:hiddenFill>
            </a:ext>
          </a:extLst>
        </p:spPr>
      </p:pic>
      <p:sp>
        <p:nvSpPr>
          <p:cNvPr id="3" name="Left-Right Arrow 2"/>
          <p:cNvSpPr/>
          <p:nvPr/>
        </p:nvSpPr>
        <p:spPr>
          <a:xfrm>
            <a:off x="2133600" y="3657600"/>
            <a:ext cx="4572000" cy="990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Connection</a:t>
            </a:r>
            <a:endParaRPr lang="en-US" sz="2800" dirty="0"/>
          </a:p>
        </p:txBody>
      </p:sp>
    </p:spTree>
    <p:extLst>
      <p:ext uri="{BB962C8B-B14F-4D97-AF65-F5344CB8AC3E}">
        <p14:creationId xmlns:p14="http://schemas.microsoft.com/office/powerpoint/2010/main" val="28604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1600200"/>
            <a:ext cx="5943600" cy="4525963"/>
          </a:xfrm>
        </p:spPr>
        <p:txBody>
          <a:bodyPr/>
          <a:lstStyle/>
          <a:p>
            <a:r>
              <a:rPr lang="en-US" dirty="0" smtClean="0"/>
              <a:t>Interval Polling</a:t>
            </a:r>
          </a:p>
          <a:p>
            <a:endParaRPr lang="en-US" dirty="0" smtClean="0"/>
          </a:p>
          <a:p>
            <a:endParaRPr lang="en-US" dirty="0"/>
          </a:p>
          <a:p>
            <a:r>
              <a:rPr lang="en-US" dirty="0" smtClean="0"/>
              <a:t>Long Polling</a:t>
            </a:r>
          </a:p>
          <a:p>
            <a:endParaRPr lang="en-US" dirty="0" smtClean="0"/>
          </a:p>
          <a:p>
            <a:endParaRPr lang="en-US" dirty="0"/>
          </a:p>
          <a:p>
            <a:r>
              <a:rPr lang="en-US" dirty="0" err="1" smtClean="0"/>
              <a:t>WebSockets</a:t>
            </a:r>
            <a:endParaRPr lang="en-US" dirty="0" smtClean="0"/>
          </a:p>
        </p:txBody>
      </p:sp>
      <p:sp>
        <p:nvSpPr>
          <p:cNvPr id="2" name="Title 1"/>
          <p:cNvSpPr>
            <a:spLocks noGrp="1"/>
          </p:cNvSpPr>
          <p:nvPr>
            <p:ph type="title"/>
          </p:nvPr>
        </p:nvSpPr>
        <p:spPr/>
        <p:txBody>
          <a:bodyPr>
            <a:normAutofit fontScale="90000"/>
          </a:bodyPr>
          <a:lstStyle/>
          <a:p>
            <a:r>
              <a:rPr lang="en-US" dirty="0" smtClean="0"/>
              <a:t>Approaches</a:t>
            </a:r>
            <a:endParaRPr lang="en-US" dirty="0"/>
          </a:p>
        </p:txBody>
      </p:sp>
      <p:sp>
        <p:nvSpPr>
          <p:cNvPr id="4" name="Up-Down Arrow 3"/>
          <p:cNvSpPr/>
          <p:nvPr/>
        </p:nvSpPr>
        <p:spPr>
          <a:xfrm>
            <a:off x="1692876" y="1676400"/>
            <a:ext cx="914400" cy="434340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 name="TextBox 4"/>
          <p:cNvSpPr txBox="1"/>
          <p:nvPr/>
        </p:nvSpPr>
        <p:spPr>
          <a:xfrm rot="16200000">
            <a:off x="533402" y="1930252"/>
            <a:ext cx="1154034" cy="646331"/>
          </a:xfrm>
          <a:prstGeom prst="rect">
            <a:avLst/>
          </a:prstGeom>
          <a:noFill/>
        </p:spPr>
        <p:txBody>
          <a:bodyPr wrap="none" rtlCol="0">
            <a:spAutoFit/>
          </a:bodyPr>
          <a:lstStyle/>
          <a:p>
            <a:pPr algn="ctr"/>
            <a:r>
              <a:rPr lang="en-US" dirty="0" smtClean="0"/>
              <a:t>MOST</a:t>
            </a:r>
          </a:p>
          <a:p>
            <a:pPr algn="ctr"/>
            <a:r>
              <a:rPr lang="en-US" dirty="0" smtClean="0"/>
              <a:t>COMMON</a:t>
            </a:r>
            <a:endParaRPr lang="en-US" dirty="0"/>
          </a:p>
        </p:txBody>
      </p:sp>
      <p:sp>
        <p:nvSpPr>
          <p:cNvPr id="6" name="TextBox 5"/>
          <p:cNvSpPr txBox="1"/>
          <p:nvPr/>
        </p:nvSpPr>
        <p:spPr>
          <a:xfrm rot="16200000">
            <a:off x="568780" y="5119618"/>
            <a:ext cx="1154034" cy="646331"/>
          </a:xfrm>
          <a:prstGeom prst="rect">
            <a:avLst/>
          </a:prstGeom>
          <a:noFill/>
        </p:spPr>
        <p:txBody>
          <a:bodyPr wrap="none" rtlCol="0">
            <a:spAutoFit/>
          </a:bodyPr>
          <a:lstStyle/>
          <a:p>
            <a:pPr algn="ctr"/>
            <a:r>
              <a:rPr lang="en-US" dirty="0" smtClean="0"/>
              <a:t>LEAST</a:t>
            </a:r>
          </a:p>
          <a:p>
            <a:pPr algn="ctr"/>
            <a:r>
              <a:rPr lang="en-US" dirty="0" smtClean="0"/>
              <a:t>COMMON</a:t>
            </a:r>
            <a:endParaRPr lang="en-US" dirty="0"/>
          </a:p>
        </p:txBody>
      </p:sp>
      <p:sp>
        <p:nvSpPr>
          <p:cNvPr id="7" name="TextBox 6"/>
          <p:cNvSpPr txBox="1"/>
          <p:nvPr/>
        </p:nvSpPr>
        <p:spPr>
          <a:xfrm rot="20273135">
            <a:off x="577327" y="3318481"/>
            <a:ext cx="2743200" cy="76944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4400" b="1" dirty="0" err="1" smtClean="0">
                <a:solidFill>
                  <a:schemeClr val="tx1"/>
                </a:solidFill>
              </a:rPr>
              <a:t>SignalR</a:t>
            </a:r>
            <a:endParaRPr lang="en-US" sz="4400" b="1" dirty="0">
              <a:solidFill>
                <a:schemeClr val="tx1"/>
              </a:solidFill>
            </a:endParaRPr>
          </a:p>
        </p:txBody>
      </p:sp>
    </p:spTree>
    <p:extLst>
      <p:ext uri="{BB962C8B-B14F-4D97-AF65-F5344CB8AC3E}">
        <p14:creationId xmlns:p14="http://schemas.microsoft.com/office/powerpoint/2010/main" val="51647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The future of asynchronous applications.</a:t>
            </a:r>
          </a:p>
          <a:p>
            <a:r>
              <a:rPr lang="en-US" dirty="0" smtClean="0"/>
              <a:t>Client opens socket connection to server.</a:t>
            </a:r>
          </a:p>
          <a:p>
            <a:endParaRPr lang="en-US" dirty="0" smtClean="0"/>
          </a:p>
          <a:p>
            <a:r>
              <a:rPr lang="en-US" dirty="0" smtClean="0"/>
              <a:t>IE10, Firefox 7, Chrome 14+</a:t>
            </a:r>
          </a:p>
          <a:p>
            <a:r>
              <a:rPr lang="en-US" dirty="0"/>
              <a:t>http://dev.w3.org/html5/websockets</a:t>
            </a:r>
            <a:r>
              <a:rPr lang="en-US" dirty="0"/>
              <a:t>/</a:t>
            </a:r>
          </a:p>
          <a:p>
            <a:endParaRPr lang="en-US" dirty="0"/>
          </a:p>
          <a:p>
            <a:r>
              <a:rPr lang="en-US" dirty="0" err="1" smtClean="0"/>
              <a:t>SignalR</a:t>
            </a:r>
            <a:r>
              <a:rPr lang="en-US" dirty="0" smtClean="0"/>
              <a:t> can use </a:t>
            </a:r>
            <a:r>
              <a:rPr lang="en-US" dirty="0" err="1" smtClean="0"/>
              <a:t>WebSockets</a:t>
            </a:r>
            <a:r>
              <a:rPr lang="en-US" dirty="0" smtClean="0"/>
              <a:t> if supported…</a:t>
            </a:r>
          </a:p>
          <a:p>
            <a:r>
              <a:rPr lang="en-US" dirty="0" smtClean="0"/>
              <a:t>Hint: IIS8 is needed for ASP.NET </a:t>
            </a:r>
            <a:r>
              <a:rPr lang="en-US" dirty="0" smtClean="0">
                <a:sym typeface="Wingdings" pitchFamily="2" charset="2"/>
              </a:rPr>
              <a:t></a:t>
            </a:r>
            <a:endParaRPr lang="en-US" dirty="0" smtClean="0"/>
          </a:p>
          <a:p>
            <a:pPr marL="0" indent="0">
              <a:buNone/>
            </a:pPr>
            <a:endParaRPr lang="en-US" dirty="0" smtClean="0"/>
          </a:p>
        </p:txBody>
      </p:sp>
      <p:sp>
        <p:nvSpPr>
          <p:cNvPr id="2" name="Title 1"/>
          <p:cNvSpPr>
            <a:spLocks noGrp="1"/>
          </p:cNvSpPr>
          <p:nvPr>
            <p:ph type="title"/>
          </p:nvPr>
        </p:nvSpPr>
        <p:spPr/>
        <p:txBody>
          <a:bodyPr>
            <a:normAutofit fontScale="90000"/>
          </a:bodyPr>
          <a:lstStyle/>
          <a:p>
            <a:r>
              <a:rPr lang="en-US" dirty="0" err="1" smtClean="0"/>
              <a:t>WebSockets</a:t>
            </a:r>
            <a:endParaRPr lang="en-US" dirty="0"/>
          </a:p>
        </p:txBody>
      </p:sp>
    </p:spTree>
    <p:extLst>
      <p:ext uri="{BB962C8B-B14F-4D97-AF65-F5344CB8AC3E}">
        <p14:creationId xmlns:p14="http://schemas.microsoft.com/office/powerpoint/2010/main" val="4238282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495800" cy="4525963"/>
          </a:xfrm>
        </p:spPr>
        <p:txBody>
          <a:bodyPr/>
          <a:lstStyle/>
          <a:p>
            <a:r>
              <a:rPr lang="en-US" dirty="0" err="1" smtClean="0"/>
              <a:t>SignalR</a:t>
            </a:r>
            <a:r>
              <a:rPr lang="en-US" dirty="0" smtClean="0"/>
              <a:t> is separate from ASP.NET as of version .4</a:t>
            </a:r>
          </a:p>
          <a:p>
            <a:endParaRPr lang="en-US" dirty="0" smtClean="0"/>
          </a:p>
          <a:p>
            <a:r>
              <a:rPr lang="en-US" dirty="0" smtClean="0"/>
              <a:t>Silverlight</a:t>
            </a:r>
          </a:p>
          <a:p>
            <a:r>
              <a:rPr lang="en-US" dirty="0" smtClean="0"/>
              <a:t>Windows Phone</a:t>
            </a:r>
          </a:p>
          <a:p>
            <a:r>
              <a:rPr lang="en-US" smtClean="0"/>
              <a:t>Self Hosted</a:t>
            </a:r>
            <a:endParaRPr lang="en-US" dirty="0" smtClean="0"/>
          </a:p>
          <a:p>
            <a:endParaRPr lang="en-US" dirty="0"/>
          </a:p>
        </p:txBody>
      </p:sp>
      <p:sp>
        <p:nvSpPr>
          <p:cNvPr id="2" name="Title 1"/>
          <p:cNvSpPr>
            <a:spLocks noGrp="1"/>
          </p:cNvSpPr>
          <p:nvPr>
            <p:ph type="title"/>
          </p:nvPr>
        </p:nvSpPr>
        <p:spPr/>
        <p:txBody>
          <a:bodyPr>
            <a:normAutofit fontScale="90000"/>
          </a:bodyPr>
          <a:lstStyle/>
          <a:p>
            <a:r>
              <a:rPr lang="en-US" dirty="0" smtClean="0"/>
              <a:t>Not Just for ASP.NET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2600"/>
            <a:ext cx="23622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984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File, New -&gt; Getting </a:t>
            </a:r>
            <a:r>
              <a:rPr lang="en-US" dirty="0" err="1" smtClean="0"/>
              <a:t>SignalR</a:t>
            </a:r>
            <a:endParaRPr lang="en-US" dirty="0" smtClean="0"/>
          </a:p>
          <a:p>
            <a:r>
              <a:rPr lang="en-US" dirty="0" smtClean="0"/>
              <a:t>Creating a Hub</a:t>
            </a:r>
          </a:p>
          <a:p>
            <a:r>
              <a:rPr lang="en-US" dirty="0" smtClean="0"/>
              <a:t>Send messages from Server</a:t>
            </a:r>
          </a:p>
          <a:p>
            <a:r>
              <a:rPr lang="en-US" dirty="0" smtClean="0"/>
              <a:t>Send messages from Client(s)</a:t>
            </a:r>
          </a:p>
          <a:p>
            <a:pPr lvl="1"/>
            <a:r>
              <a:rPr lang="en-US" dirty="0" smtClean="0"/>
              <a:t>Handling Completion and Failures (done &amp; fail)</a:t>
            </a:r>
          </a:p>
          <a:p>
            <a:r>
              <a:rPr lang="en-US" dirty="0" smtClean="0"/>
              <a:t>Tracking clients</a:t>
            </a:r>
          </a:p>
          <a:p>
            <a:pPr lvl="1"/>
            <a:r>
              <a:rPr lang="en-US" dirty="0" smtClean="0"/>
              <a:t>Clients</a:t>
            </a:r>
          </a:p>
          <a:p>
            <a:pPr lvl="2"/>
            <a:r>
              <a:rPr lang="en-US" dirty="0" smtClean="0"/>
              <a:t>Group</a:t>
            </a:r>
          </a:p>
          <a:p>
            <a:pPr lvl="2"/>
            <a:r>
              <a:rPr lang="en-US" dirty="0" err="1" smtClean="0"/>
              <a:t>ConnectionId</a:t>
            </a:r>
            <a:endParaRPr lang="en-US" dirty="0" smtClean="0"/>
          </a:p>
          <a:p>
            <a:pPr lvl="1"/>
            <a:r>
              <a:rPr lang="en-US" dirty="0" smtClean="0"/>
              <a:t>Caller</a:t>
            </a:r>
          </a:p>
        </p:txBody>
      </p:sp>
      <p:sp>
        <p:nvSpPr>
          <p:cNvPr id="2" name="Title 1"/>
          <p:cNvSpPr>
            <a:spLocks noGrp="1"/>
          </p:cNvSpPr>
          <p:nvPr>
            <p:ph type="title"/>
          </p:nvPr>
        </p:nvSpPr>
        <p:spPr/>
        <p:txBody>
          <a:bodyPr>
            <a:normAutofit fontScale="90000"/>
          </a:bodyPr>
          <a:lstStyle/>
          <a:p>
            <a:r>
              <a:rPr lang="en-US" dirty="0" err="1" smtClean="0"/>
              <a:t>SignalR</a:t>
            </a:r>
            <a:r>
              <a:rPr lang="en-US" dirty="0" smtClean="0"/>
              <a:t> – Demo Checklist</a:t>
            </a:r>
            <a:endParaRPr lang="en-US" dirty="0"/>
          </a:p>
        </p:txBody>
      </p:sp>
    </p:spTree>
    <p:extLst>
      <p:ext uri="{BB962C8B-B14F-4D97-AF65-F5344CB8AC3E}">
        <p14:creationId xmlns:p14="http://schemas.microsoft.com/office/powerpoint/2010/main" val="38610408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Source: </a:t>
            </a:r>
            <a:r>
              <a:rPr lang="en-US" dirty="0">
                <a:hlinkClick r:id="rId2"/>
              </a:rPr>
              <a:t>http://</a:t>
            </a:r>
            <a:r>
              <a:rPr lang="en-US" dirty="0" smtClean="0">
                <a:hlinkClick r:id="rId2"/>
              </a:rPr>
              <a:t>c1.ms/GriffSignalR</a:t>
            </a:r>
            <a:endParaRPr lang="en-US" dirty="0" smtClean="0"/>
          </a:p>
          <a:p>
            <a:r>
              <a:rPr lang="en-US" dirty="0">
                <a:hlinkClick r:id="rId3"/>
              </a:rPr>
              <a:t>https://github.com/signalr</a:t>
            </a:r>
            <a:r>
              <a:rPr lang="en-US" dirty="0" smtClean="0">
                <a:hlinkClick r:id="rId3"/>
              </a:rPr>
              <a:t>/</a:t>
            </a:r>
            <a:endParaRPr lang="en-US" dirty="0" smtClean="0"/>
          </a:p>
          <a:p>
            <a:endParaRPr lang="en-US" dirty="0" smtClean="0"/>
          </a:p>
          <a:p>
            <a:r>
              <a:rPr lang="en-US" dirty="0" smtClean="0"/>
              <a:t>@1kevgriff</a:t>
            </a:r>
            <a:endParaRPr lang="en-US" dirty="0"/>
          </a:p>
          <a:p>
            <a:r>
              <a:rPr lang="en-US" dirty="0" smtClean="0"/>
              <a:t>KevinG@ComponentOne.com</a:t>
            </a:r>
            <a:endParaRPr lang="en-US" dirty="0"/>
          </a:p>
        </p:txBody>
      </p:sp>
      <p:sp>
        <p:nvSpPr>
          <p:cNvPr id="2" name="Title 1"/>
          <p:cNvSpPr>
            <a:spLocks noGrp="1"/>
          </p:cNvSpPr>
          <p:nvPr>
            <p:ph type="title"/>
          </p:nvPr>
        </p:nvSpPr>
        <p:spPr/>
        <p:txBody>
          <a:bodyPr>
            <a:normAutofit fontScale="90000"/>
          </a:bodyPr>
          <a:lstStyle/>
          <a:p>
            <a:r>
              <a:rPr lang="en-US" dirty="0" smtClean="0"/>
              <a:t>Questions?</a:t>
            </a:r>
            <a:endParaRPr lang="en-US" dirty="0"/>
          </a:p>
        </p:txBody>
      </p:sp>
    </p:spTree>
    <p:extLst>
      <p:ext uri="{BB962C8B-B14F-4D97-AF65-F5344CB8AC3E}">
        <p14:creationId xmlns:p14="http://schemas.microsoft.com/office/powerpoint/2010/main" val="3145802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114800" cy="4525963"/>
          </a:xfrm>
        </p:spPr>
        <p:txBody>
          <a:bodyPr>
            <a:normAutofit/>
          </a:bodyPr>
          <a:lstStyle/>
          <a:p>
            <a:r>
              <a:rPr lang="en-US" sz="2400" dirty="0" smtClean="0"/>
              <a:t>Technical Evangelist for </a:t>
            </a:r>
            <a:r>
              <a:rPr lang="en-US" sz="2400" dirty="0"/>
              <a:t>@</a:t>
            </a:r>
            <a:r>
              <a:rPr lang="en-US" sz="2400" dirty="0" err="1" smtClean="0"/>
              <a:t>ComponentOne</a:t>
            </a:r>
            <a:endParaRPr lang="en-US" sz="2400" dirty="0" smtClean="0"/>
          </a:p>
          <a:p>
            <a:endParaRPr lang="en-US" sz="2400" dirty="0"/>
          </a:p>
          <a:p>
            <a:r>
              <a:rPr lang="en-US" sz="2400" dirty="0" smtClean="0"/>
              <a:t>@1kevgriff</a:t>
            </a:r>
          </a:p>
          <a:p>
            <a:r>
              <a:rPr lang="en-US" sz="2400" dirty="0" smtClean="0"/>
              <a:t>keving@componentone.com</a:t>
            </a:r>
          </a:p>
        </p:txBody>
      </p:sp>
      <p:sp>
        <p:nvSpPr>
          <p:cNvPr id="2" name="Title 1"/>
          <p:cNvSpPr>
            <a:spLocks noGrp="1"/>
          </p:cNvSpPr>
          <p:nvPr>
            <p:ph type="title"/>
          </p:nvPr>
        </p:nvSpPr>
        <p:spPr/>
        <p:txBody>
          <a:bodyPr>
            <a:normAutofit fontScale="90000"/>
          </a:bodyPr>
          <a:lstStyle/>
          <a:p>
            <a:r>
              <a:rPr lang="en-US" dirty="0" smtClean="0"/>
              <a:t>About Me</a:t>
            </a:r>
            <a:endParaRPr lang="en-US" dirty="0"/>
          </a:p>
        </p:txBody>
      </p:sp>
      <p:pic>
        <p:nvPicPr>
          <p:cNvPr id="1026" name="Picture 2" descr="C:\Dropbox\Photos\griff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906" y="1524001"/>
            <a:ext cx="3318343"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ropbox\MVP Logo\MVP Logo Kit\MVP_FullColor_ForScre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419600"/>
            <a:ext cx="1035050" cy="1624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ropbox\ASPInsider_Logo_Smal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419600"/>
            <a:ext cx="2266950" cy="8191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69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WIJMO</a:t>
            </a:r>
            <a:endParaRPr lang="en-US" dirty="0"/>
          </a:p>
        </p:txBody>
      </p:sp>
      <p:sp>
        <p:nvSpPr>
          <p:cNvPr id="3" name="Subtitle 2"/>
          <p:cNvSpPr>
            <a:spLocks noGrp="1"/>
          </p:cNvSpPr>
          <p:nvPr>
            <p:ph type="subTitle" idx="1"/>
          </p:nvPr>
        </p:nvSpPr>
        <p:spPr/>
        <p:txBody>
          <a:bodyPr>
            <a:normAutofit fontScale="70000" lnSpcReduction="20000"/>
          </a:bodyPr>
          <a:lstStyle/>
          <a:p>
            <a:r>
              <a:rPr lang="en-US" dirty="0"/>
              <a:t>UI widgets powered by HTML5 &amp; jQuery</a:t>
            </a:r>
          </a:p>
        </p:txBody>
      </p:sp>
    </p:spTree>
    <p:extLst>
      <p:ext uri="{BB962C8B-B14F-4D97-AF65-F5344CB8AC3E}">
        <p14:creationId xmlns:p14="http://schemas.microsoft.com/office/powerpoint/2010/main" val="2690016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EVERYTHING YOU NEED TO BUILD A BETTER WEB</a:t>
            </a:r>
            <a:endParaRPr 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994" y="2438401"/>
            <a:ext cx="3808169"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543514" y="1981200"/>
            <a:ext cx="4180885" cy="3810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000" dirty="0">
                <a:solidFill>
                  <a:prstClr val="black">
                    <a:lumMod val="65000"/>
                    <a:lumOff val="35000"/>
                  </a:prstClr>
                </a:solidFill>
                <a:latin typeface="Arial" pitchFamily="34" charset="0"/>
                <a:cs typeface="Arial" pitchFamily="34" charset="0"/>
              </a:rPr>
              <a:t>Wijmo is a complete kit of over 40 UI widgets with everything from interactive menus to rich charts. If you know jQuery, you know Wijmo. Complete with documentation and professional support, every widget is hand-crafted and includes premium themes.</a:t>
            </a:r>
          </a:p>
        </p:txBody>
      </p:sp>
    </p:spTree>
    <p:extLst>
      <p:ext uri="{BB962C8B-B14F-4D97-AF65-F5344CB8AC3E}">
        <p14:creationId xmlns:p14="http://schemas.microsoft.com/office/powerpoint/2010/main" val="3491756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UNMATCHED DATA VIZ AND GRID COMPONENTS</a:t>
            </a:r>
            <a:endParaRPr lang="en-US" sz="24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36" t="1745" r="1417" b="2412"/>
          <a:stretch/>
        </p:blipFill>
        <p:spPr>
          <a:xfrm>
            <a:off x="533400" y="1752600"/>
            <a:ext cx="8052250" cy="3269182"/>
          </a:xfrm>
        </p:spPr>
      </p:pic>
    </p:spTree>
    <p:extLst>
      <p:ext uri="{BB962C8B-B14F-4D97-AF65-F5344CB8AC3E}">
        <p14:creationId xmlns:p14="http://schemas.microsoft.com/office/powerpoint/2010/main" val="2407646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93750"/>
          </a:xfrm>
        </p:spPr>
        <p:txBody>
          <a:bodyPr/>
          <a:lstStyle/>
          <a:p>
            <a:r>
              <a:rPr lang="en-US" dirty="0" smtClean="0"/>
              <a:t>WHAT’S NEW IN V2?</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00547843"/>
              </p:ext>
            </p:extLst>
          </p:nvPr>
        </p:nvGraphicFramePr>
        <p:xfrm>
          <a:off x="5029200" y="304800"/>
          <a:ext cx="3276600" cy="5185328"/>
        </p:xfrm>
        <a:graphic>
          <a:graphicData uri="http://schemas.openxmlformats.org/drawingml/2006/table">
            <a:tbl>
              <a:tblPr>
                <a:tableStyleId>{9D7B26C5-4107-4FEC-AEDC-1716B250A1EF}</a:tableStyleId>
              </a:tblPr>
              <a:tblGrid>
                <a:gridCol w="1092200"/>
                <a:gridCol w="1092200"/>
                <a:gridCol w="1092200"/>
              </a:tblGrid>
              <a:tr h="130342">
                <a:tc>
                  <a:txBody>
                    <a:bodyPr/>
                    <a:lstStyle/>
                    <a:p>
                      <a:r>
                        <a:rPr lang="en-US" sz="700" dirty="0"/>
                        <a:t>Widget </a:t>
                      </a:r>
                      <a:endParaRPr lang="en-US" sz="700" b="1" dirty="0"/>
                    </a:p>
                  </a:txBody>
                  <a:tcPr marL="48719" marR="48719" marT="14888" marB="14888" anchor="ctr"/>
                </a:tc>
                <a:tc>
                  <a:txBody>
                    <a:bodyPr/>
                    <a:lstStyle/>
                    <a:p>
                      <a:r>
                        <a:rPr lang="en-US" sz="700" dirty="0"/>
                        <a:t>Version 1 </a:t>
                      </a:r>
                      <a:endParaRPr lang="en-US" sz="700" b="1" dirty="0"/>
                    </a:p>
                  </a:txBody>
                  <a:tcPr marL="48719" marR="48719" marT="14888" marB="14888" anchor="ctr"/>
                </a:tc>
                <a:tc>
                  <a:txBody>
                    <a:bodyPr/>
                    <a:lstStyle/>
                    <a:p>
                      <a:r>
                        <a:rPr lang="en-US" sz="700" dirty="0"/>
                        <a:t>Version 2 </a:t>
                      </a:r>
                      <a:endParaRPr lang="en-US" sz="700" b="1" dirty="0"/>
                    </a:p>
                  </a:txBody>
                  <a:tcPr marL="48719" marR="48719" marT="14888" marB="14888" anchor="ctr"/>
                </a:tc>
              </a:tr>
              <a:tr h="130342">
                <a:tc>
                  <a:txBody>
                    <a:bodyPr/>
                    <a:lstStyle/>
                    <a:p>
                      <a:r>
                        <a:rPr lang="en-US" sz="700"/>
                        <a:t>Accordion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Bar Chart </a:t>
                      </a:r>
                    </a:p>
                  </a:txBody>
                  <a:tcPr marL="48719" marR="48719" marT="14888" marB="14888" anchor="ctr"/>
                </a:tc>
                <a:tc>
                  <a:txBody>
                    <a:bodyPr/>
                    <a:lstStyle/>
                    <a:p>
                      <a:r>
                        <a:rPr lang="en-US" sz="700" dirty="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Bubble Chart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Calendar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Carousel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Combobox </a:t>
                      </a:r>
                    </a:p>
                  </a:txBody>
                  <a:tcPr marL="48719" marR="48719" marT="14888" marB="14888" anchor="ctr"/>
                </a:tc>
                <a:tc>
                  <a:txBody>
                    <a:bodyPr/>
                    <a:lstStyle/>
                    <a:p>
                      <a:r>
                        <a:rPr lang="en-US" sz="700"/>
                        <a:t>✔</a:t>
                      </a:r>
                    </a:p>
                  </a:txBody>
                  <a:tcPr marL="48719" marR="48719" marT="14888" marB="14888" anchor="ctr"/>
                </a:tc>
                <a:tc>
                  <a:txBody>
                    <a:bodyPr/>
                    <a:lstStyle/>
                    <a:p>
                      <a:r>
                        <a:rPr lang="en-US" sz="700" dirty="0"/>
                        <a:t>✔</a:t>
                      </a:r>
                    </a:p>
                  </a:txBody>
                  <a:tcPr marL="48719" marR="48719" marT="14888" marB="14888" anchor="ctr"/>
                </a:tc>
              </a:tr>
              <a:tr h="130342">
                <a:tc>
                  <a:txBody>
                    <a:bodyPr/>
                    <a:lstStyle/>
                    <a:p>
                      <a:r>
                        <a:rPr lang="en-US" sz="700"/>
                        <a:t>Composite Chart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dirty="0"/>
                        <a:t>Date Pager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Dialog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dirty="0"/>
                        <a:t>Editor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Events Calendar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Expander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Form Decoarator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Gallery </a:t>
                      </a:r>
                    </a:p>
                  </a:txBody>
                  <a:tcPr marL="48719" marR="48719" marT="14888" marB="14888" anchor="ctr"/>
                </a:tc>
                <a:tc>
                  <a:txBody>
                    <a:bodyPr/>
                    <a:lstStyle/>
                    <a:p>
                      <a:endParaRPr lang="en-US" sz="700"/>
                    </a:p>
                  </a:txBody>
                  <a:tcPr marL="48719" marR="48719" marT="14888" marB="14888" anchor="ctr"/>
                </a:tc>
                <a:tc>
                  <a:txBody>
                    <a:bodyPr/>
                    <a:lstStyle/>
                    <a:p>
                      <a:r>
                        <a:rPr lang="en-US" sz="700" dirty="0"/>
                        <a:t>✔</a:t>
                      </a:r>
                    </a:p>
                  </a:txBody>
                  <a:tcPr marL="48719" marR="48719" marT="14888" marB="14888" anchor="ctr"/>
                </a:tc>
              </a:tr>
              <a:tr h="130342">
                <a:tc>
                  <a:txBody>
                    <a:bodyPr/>
                    <a:lstStyle/>
                    <a:p>
                      <a:r>
                        <a:rPr lang="en-US" sz="700"/>
                        <a:t>Grid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Input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Lightbox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Linear Gauge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Line Chart </a:t>
                      </a:r>
                    </a:p>
                  </a:txBody>
                  <a:tcPr marL="48719" marR="48719" marT="14888" marB="14888" anchor="ctr"/>
                </a:tc>
                <a:tc>
                  <a:txBody>
                    <a:bodyPr/>
                    <a:lstStyle/>
                    <a:p>
                      <a:r>
                        <a:rPr lang="en-US" sz="700"/>
                        <a:t>✔</a:t>
                      </a:r>
                    </a:p>
                  </a:txBody>
                  <a:tcPr marL="48719" marR="48719" marT="14888" marB="14888" anchor="ctr"/>
                </a:tc>
                <a:tc>
                  <a:txBody>
                    <a:bodyPr/>
                    <a:lstStyle/>
                    <a:p>
                      <a:r>
                        <a:rPr lang="en-US" sz="700" dirty="0"/>
                        <a:t>✔</a:t>
                      </a:r>
                    </a:p>
                  </a:txBody>
                  <a:tcPr marL="48719" marR="48719" marT="14888" marB="14888" anchor="ctr"/>
                </a:tc>
              </a:tr>
              <a:tr h="130342">
                <a:tc>
                  <a:txBody>
                    <a:bodyPr/>
                    <a:lstStyle/>
                    <a:p>
                      <a:r>
                        <a:rPr lang="en-US" sz="700"/>
                        <a:t>List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Menu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Pager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Pie Chart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Progress Bar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Radial Gauge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dirty="0"/>
                        <a:t>Rating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dirty="0"/>
                        <a:t>Ribbon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Scatter Chart </a:t>
                      </a:r>
                    </a:p>
                  </a:txBody>
                  <a:tcPr marL="48719" marR="48719" marT="14888" marB="14888" anchor="ctr"/>
                </a:tc>
                <a:tc>
                  <a:txBody>
                    <a:bodyPr/>
                    <a:lstStyle/>
                    <a:p>
                      <a:endParaRPr lang="en-US" sz="700"/>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Slider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Splitter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Superpanel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Tabs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a:t>Tooltip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dirty="0"/>
                        <a:t>Tree </a:t>
                      </a:r>
                    </a:p>
                  </a:txBody>
                  <a:tcPr marL="48719" marR="48719" marT="14888" marB="14888" anchor="ctr"/>
                </a:tc>
                <a:tc>
                  <a:txBody>
                    <a:bodyPr/>
                    <a:lstStyle/>
                    <a:p>
                      <a:r>
                        <a:rPr lang="en-US" sz="700"/>
                        <a:t>✔</a:t>
                      </a:r>
                    </a:p>
                  </a:txBody>
                  <a:tcPr marL="48719" marR="48719" marT="14888" marB="14888" anchor="ctr"/>
                </a:tc>
                <a:tc>
                  <a:txBody>
                    <a:bodyPr/>
                    <a:lstStyle/>
                    <a:p>
                      <a:r>
                        <a:rPr lang="en-US" sz="700"/>
                        <a:t>✔</a:t>
                      </a:r>
                    </a:p>
                  </a:txBody>
                  <a:tcPr marL="48719" marR="48719" marT="14888" marB="14888" anchor="ctr"/>
                </a:tc>
              </a:tr>
              <a:tr h="130342">
                <a:tc>
                  <a:txBody>
                    <a:bodyPr/>
                    <a:lstStyle/>
                    <a:p>
                      <a:r>
                        <a:rPr lang="en-US" sz="700" dirty="0"/>
                        <a:t>Upload </a:t>
                      </a:r>
                    </a:p>
                  </a:txBody>
                  <a:tcPr marL="48719" marR="48719" marT="14888" marB="14888" anchor="ctr"/>
                </a:tc>
                <a:tc>
                  <a:txBody>
                    <a:bodyPr/>
                    <a:lstStyle/>
                    <a:p>
                      <a:r>
                        <a:rPr lang="en-US" sz="700"/>
                        <a:t>✔</a:t>
                      </a:r>
                    </a:p>
                  </a:txBody>
                  <a:tcPr marL="48719" marR="48719" marT="14888" marB="14888" anchor="ctr"/>
                </a:tc>
                <a:tc>
                  <a:txBody>
                    <a:bodyPr/>
                    <a:lstStyle/>
                    <a:p>
                      <a:r>
                        <a:rPr lang="en-US" sz="700" dirty="0"/>
                        <a:t>✔</a:t>
                      </a:r>
                    </a:p>
                  </a:txBody>
                  <a:tcPr marL="48719" marR="48719" marT="14888" marB="14888" anchor="ctr"/>
                </a:tc>
              </a:tr>
              <a:tr h="130342">
                <a:tc>
                  <a:txBody>
                    <a:bodyPr/>
                    <a:lstStyle/>
                    <a:p>
                      <a:r>
                        <a:rPr lang="en-US" sz="700" dirty="0" smtClean="0"/>
                        <a:t>Video Player</a:t>
                      </a:r>
                      <a:endParaRPr lang="en-US" sz="700" dirty="0"/>
                    </a:p>
                  </a:txBody>
                  <a:tcPr marL="48719" marR="48719" marT="14888" marB="14888" anchor="ctr"/>
                </a:tc>
                <a:tc>
                  <a:txBody>
                    <a:bodyPr/>
                    <a:lstStyle/>
                    <a:p>
                      <a:r>
                        <a:rPr lang="en-US" sz="700" dirty="0" smtClean="0"/>
                        <a:t>✔</a:t>
                      </a:r>
                      <a:endParaRPr lang="en-US" sz="700" dirty="0"/>
                    </a:p>
                  </a:txBody>
                  <a:tcPr marL="48719" marR="48719" marT="14888" marB="14888" anchor="ctr"/>
                </a:tc>
                <a:tc>
                  <a:txBody>
                    <a:bodyPr/>
                    <a:lstStyle/>
                    <a:p>
                      <a:r>
                        <a:rPr lang="en-US" sz="700" dirty="0" smtClean="0"/>
                        <a:t>✔</a:t>
                      </a:r>
                      <a:endParaRPr lang="en-US" sz="700" dirty="0"/>
                    </a:p>
                  </a:txBody>
                  <a:tcPr marL="48719" marR="48719" marT="14888" marB="14888" anchor="ctr"/>
                </a:tc>
              </a:tr>
              <a:tr h="130342">
                <a:tc>
                  <a:txBody>
                    <a:bodyPr/>
                    <a:lstStyle/>
                    <a:p>
                      <a:r>
                        <a:rPr lang="en-US" sz="700" dirty="0"/>
                        <a:t>Wizard </a:t>
                      </a:r>
                    </a:p>
                  </a:txBody>
                  <a:tcPr marL="48719" marR="48719" marT="14888" marB="14888" anchor="ctr"/>
                </a:tc>
                <a:tc>
                  <a:txBody>
                    <a:bodyPr/>
                    <a:lstStyle/>
                    <a:p>
                      <a:r>
                        <a:rPr lang="en-US" sz="700"/>
                        <a:t>✔</a:t>
                      </a:r>
                    </a:p>
                  </a:txBody>
                  <a:tcPr marL="48719" marR="48719" marT="14888" marB="14888" anchor="ctr"/>
                </a:tc>
                <a:tc>
                  <a:txBody>
                    <a:bodyPr/>
                    <a:lstStyle/>
                    <a:p>
                      <a:r>
                        <a:rPr lang="en-US" sz="700" dirty="0"/>
                        <a:t>✔</a:t>
                      </a:r>
                    </a:p>
                  </a:txBody>
                  <a:tcPr marL="48719" marR="48719" marT="14888" marB="14888" anchor="ctr"/>
                </a:tc>
              </a:tr>
            </a:tbl>
          </a:graphicData>
        </a:graphic>
      </p:graphicFrame>
      <p:sp>
        <p:nvSpPr>
          <p:cNvPr id="10" name="Text Placeholder 9"/>
          <p:cNvSpPr>
            <a:spLocks noGrp="1"/>
          </p:cNvSpPr>
          <p:nvPr>
            <p:ph type="body" sz="half" idx="2"/>
          </p:nvPr>
        </p:nvSpPr>
        <p:spPr>
          <a:xfrm>
            <a:off x="457200" y="1600200"/>
            <a:ext cx="3008313" cy="4691063"/>
          </a:xfrm>
        </p:spPr>
        <p:txBody>
          <a:bodyPr>
            <a:normAutofit fontScale="92500" lnSpcReduction="10000"/>
          </a:bodyPr>
          <a:lstStyle/>
          <a:p>
            <a:pPr marL="285750" indent="-285750">
              <a:buFont typeface="Arial" pitchFamily="34" charset="0"/>
              <a:buChar char="•"/>
            </a:pPr>
            <a:r>
              <a:rPr lang="en-US" dirty="0"/>
              <a:t>Bubble Chart</a:t>
            </a:r>
          </a:p>
          <a:p>
            <a:pPr marL="285750" indent="-285750">
              <a:buFont typeface="Arial" pitchFamily="34" charset="0"/>
              <a:buChar char="•"/>
            </a:pPr>
            <a:r>
              <a:rPr lang="en-US" dirty="0"/>
              <a:t>Carousel</a:t>
            </a:r>
          </a:p>
          <a:p>
            <a:pPr marL="285750" indent="-285750">
              <a:buFont typeface="Arial" pitchFamily="34" charset="0"/>
              <a:buChar char="•"/>
            </a:pPr>
            <a:r>
              <a:rPr lang="en-US" dirty="0"/>
              <a:t>Composite Chart</a:t>
            </a:r>
          </a:p>
          <a:p>
            <a:pPr marL="285750" indent="-285750">
              <a:buFont typeface="Arial" pitchFamily="34" charset="0"/>
              <a:buChar char="•"/>
            </a:pPr>
            <a:r>
              <a:rPr lang="en-US" dirty="0"/>
              <a:t>Date Pager</a:t>
            </a:r>
          </a:p>
          <a:p>
            <a:pPr marL="285750" indent="-285750">
              <a:buFont typeface="Arial" pitchFamily="34" charset="0"/>
              <a:buChar char="•"/>
            </a:pPr>
            <a:r>
              <a:rPr lang="en-US" dirty="0"/>
              <a:t>Editor</a:t>
            </a:r>
          </a:p>
          <a:p>
            <a:pPr marL="285750" indent="-285750">
              <a:buFont typeface="Arial" pitchFamily="34" charset="0"/>
              <a:buChar char="•"/>
            </a:pPr>
            <a:r>
              <a:rPr lang="en-US" dirty="0"/>
              <a:t>Events Calendar</a:t>
            </a:r>
          </a:p>
          <a:p>
            <a:pPr marL="285750" indent="-285750">
              <a:buFont typeface="Arial" pitchFamily="34" charset="0"/>
              <a:buChar char="•"/>
            </a:pPr>
            <a:r>
              <a:rPr lang="en-US" dirty="0"/>
              <a:t>Gallery</a:t>
            </a:r>
          </a:p>
          <a:p>
            <a:pPr marL="285750" indent="-285750">
              <a:buFont typeface="Arial" pitchFamily="34" charset="0"/>
              <a:buChar char="•"/>
            </a:pPr>
            <a:r>
              <a:rPr lang="en-US" dirty="0" err="1"/>
              <a:t>Lightbox</a:t>
            </a:r>
            <a:endParaRPr lang="en-US" dirty="0"/>
          </a:p>
          <a:p>
            <a:pPr marL="285750" indent="-285750">
              <a:buFont typeface="Arial" pitchFamily="34" charset="0"/>
              <a:buChar char="•"/>
            </a:pPr>
            <a:r>
              <a:rPr lang="en-US" dirty="0"/>
              <a:t>Linear Gauge</a:t>
            </a:r>
          </a:p>
          <a:p>
            <a:pPr marL="285750" indent="-285750">
              <a:buFont typeface="Arial" pitchFamily="34" charset="0"/>
              <a:buChar char="•"/>
            </a:pPr>
            <a:r>
              <a:rPr lang="en-US" dirty="0"/>
              <a:t>Radial Gauge</a:t>
            </a:r>
          </a:p>
          <a:p>
            <a:pPr marL="285750" indent="-285750">
              <a:buFont typeface="Arial" pitchFamily="34" charset="0"/>
              <a:buChar char="•"/>
            </a:pPr>
            <a:r>
              <a:rPr lang="en-US" dirty="0"/>
              <a:t>Rating</a:t>
            </a:r>
          </a:p>
          <a:p>
            <a:pPr marL="285750" indent="-285750">
              <a:buFont typeface="Arial" pitchFamily="34" charset="0"/>
              <a:buChar char="•"/>
            </a:pPr>
            <a:r>
              <a:rPr lang="en-US" dirty="0"/>
              <a:t>Ribbon</a:t>
            </a:r>
          </a:p>
          <a:p>
            <a:pPr marL="285750" indent="-285750">
              <a:buFont typeface="Arial" pitchFamily="34" charset="0"/>
              <a:buChar char="•"/>
            </a:pPr>
            <a:r>
              <a:rPr lang="en-US" dirty="0"/>
              <a:t>Scatter Chart</a:t>
            </a:r>
          </a:p>
          <a:p>
            <a:pPr marL="285750" indent="-285750">
              <a:buFont typeface="Arial" pitchFamily="34" charset="0"/>
              <a:buChar char="•"/>
            </a:pPr>
            <a:r>
              <a:rPr lang="en-US" dirty="0"/>
              <a:t>Video Player</a:t>
            </a:r>
          </a:p>
          <a:p>
            <a:endParaRPr lang="en-US" dirty="0"/>
          </a:p>
        </p:txBody>
      </p:sp>
    </p:spTree>
    <p:extLst>
      <p:ext uri="{BB962C8B-B14F-4D97-AF65-F5344CB8AC3E}">
        <p14:creationId xmlns:p14="http://schemas.microsoft.com/office/powerpoint/2010/main" val="2343929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75" y="2795587"/>
            <a:ext cx="1238250" cy="1266825"/>
          </a:xfrm>
          <a:prstGeom prst="rect">
            <a:avLst/>
          </a:prstGeom>
        </p:spPr>
      </p:pic>
    </p:spTree>
    <p:extLst>
      <p:ext uri="{BB962C8B-B14F-4D97-AF65-F5344CB8AC3E}">
        <p14:creationId xmlns:p14="http://schemas.microsoft.com/office/powerpoint/2010/main" val="41099579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 Little Bit of History</a:t>
            </a:r>
          </a:p>
          <a:p>
            <a:r>
              <a:rPr lang="en-US" dirty="0" smtClean="0"/>
              <a:t>Introducing </a:t>
            </a:r>
            <a:r>
              <a:rPr lang="en-US" dirty="0" err="1" smtClean="0"/>
              <a:t>SignalR</a:t>
            </a:r>
            <a:endParaRPr lang="en-US" dirty="0" smtClean="0"/>
          </a:p>
          <a:p>
            <a:r>
              <a:rPr lang="en-US" dirty="0" smtClean="0"/>
              <a:t>Demos </a:t>
            </a:r>
            <a:r>
              <a:rPr lang="en-US" dirty="0" err="1" smtClean="0"/>
              <a:t>Demos</a:t>
            </a:r>
            <a:r>
              <a:rPr lang="en-US" dirty="0" smtClean="0"/>
              <a:t> </a:t>
            </a:r>
            <a:r>
              <a:rPr lang="en-US" dirty="0" err="1" smtClean="0"/>
              <a:t>Demos</a:t>
            </a:r>
            <a:r>
              <a:rPr lang="en-US" dirty="0" smtClean="0"/>
              <a:t>!</a:t>
            </a:r>
            <a:endParaRPr lang="en-US" dirty="0"/>
          </a:p>
        </p:txBody>
      </p:sp>
      <p:sp>
        <p:nvSpPr>
          <p:cNvPr id="2" name="Title 1"/>
          <p:cNvSpPr>
            <a:spLocks noGrp="1"/>
          </p:cNvSpPr>
          <p:nvPr>
            <p:ph type="title"/>
          </p:nvPr>
        </p:nvSpPr>
        <p:spPr/>
        <p:txBody>
          <a:bodyPr>
            <a:normAutofit fontScale="90000"/>
          </a:bodyPr>
          <a:lstStyle/>
          <a:p>
            <a:r>
              <a:rPr lang="en-US" dirty="0" smtClean="0"/>
              <a:t>Agenda</a:t>
            </a:r>
            <a:endParaRPr lang="en-US" dirty="0"/>
          </a:p>
        </p:txBody>
      </p:sp>
    </p:spTree>
    <p:extLst>
      <p:ext uri="{BB962C8B-B14F-4D97-AF65-F5344CB8AC3E}">
        <p14:creationId xmlns:p14="http://schemas.microsoft.com/office/powerpoint/2010/main" val="1140593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Web v1.0.0.0</a:t>
            </a:r>
            <a:endParaRPr lang="en-US" dirty="0"/>
          </a:p>
        </p:txBody>
      </p:sp>
      <p:pic>
        <p:nvPicPr>
          <p:cNvPr id="1030" name="Picture 6" descr="C:\Users\Griff\AppData\Local\Microsoft\Windows\Temporary Internet Files\Content.IE5\ANO3ZCF1\MP90043317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625112"/>
            <a:ext cx="3190876"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Griff\AppData\Local\Microsoft\Windows\Temporary Internet Files\Content.IE5\ANO3ZCF1\MC90043259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434" y="1559963"/>
            <a:ext cx="5159498" cy="515949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riff\AppData\Local\Microsoft\Windows\Temporary Internet Files\Content.IE5\ANO3ZCF1\MC9004352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0" y="1625112"/>
            <a:ext cx="2541834"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133600" y="4343286"/>
            <a:ext cx="4572000" cy="1219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REQUEST</a:t>
            </a:r>
            <a:endParaRPr lang="en-US" b="1" dirty="0"/>
          </a:p>
        </p:txBody>
      </p:sp>
      <p:sp>
        <p:nvSpPr>
          <p:cNvPr id="6" name="Left Arrow 5"/>
          <p:cNvSpPr/>
          <p:nvPr/>
        </p:nvSpPr>
        <p:spPr>
          <a:xfrm>
            <a:off x="3200400" y="2895600"/>
            <a:ext cx="3505200" cy="990600"/>
          </a:xfrm>
          <a:prstGeom prst="lef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RESPONSE</a:t>
            </a:r>
          </a:p>
        </p:txBody>
      </p:sp>
    </p:spTree>
    <p:extLst>
      <p:ext uri="{BB962C8B-B14F-4D97-AF65-F5344CB8AC3E}">
        <p14:creationId xmlns:p14="http://schemas.microsoft.com/office/powerpoint/2010/main" val="137531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mponentOne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3124</TotalTime>
  <Words>404</Words>
  <Application>Microsoft Office PowerPoint</Application>
  <PresentationFormat>On-screen Show (4:3)</PresentationFormat>
  <Paragraphs>199</Paragraphs>
  <Slides>18</Slides>
  <Notes>1</Notes>
  <HiddenSlides>0</HiddenSlides>
  <MMClips>0</MMClips>
  <ScaleCrop>false</ScaleCrop>
  <HeadingPairs>
    <vt:vector size="4" baseType="variant">
      <vt:variant>
        <vt:lpstr>Theme</vt:lpstr>
      </vt:variant>
      <vt:variant>
        <vt:i4>3</vt:i4>
      </vt:variant>
      <vt:variant>
        <vt:lpstr>Slide Titles</vt:lpstr>
      </vt:variant>
      <vt:variant>
        <vt:i4>18</vt:i4>
      </vt:variant>
    </vt:vector>
  </HeadingPairs>
  <TitlesOfParts>
    <vt:vector size="21" baseType="lpstr">
      <vt:lpstr>1_Office Theme</vt:lpstr>
      <vt:lpstr>2_Office Theme</vt:lpstr>
      <vt:lpstr>ComponentOne Template</vt:lpstr>
      <vt:lpstr>Getting Started with SignalR</vt:lpstr>
      <vt:lpstr>About Me</vt:lpstr>
      <vt:lpstr>WIJMO</vt:lpstr>
      <vt:lpstr>EVERYTHING YOU NEED TO BUILD A BETTER WEB</vt:lpstr>
      <vt:lpstr>UNMATCHED DATA VIZ AND GRID COMPONENTS</vt:lpstr>
      <vt:lpstr>WHAT’S NEW IN V2?</vt:lpstr>
      <vt:lpstr>PowerPoint Presentation</vt:lpstr>
      <vt:lpstr>Agenda</vt:lpstr>
      <vt:lpstr>The Web v1.0.0.0</vt:lpstr>
      <vt:lpstr>The Web v2.0.0.0</vt:lpstr>
      <vt:lpstr>The Web v2.0.0.0</vt:lpstr>
      <vt:lpstr>“Real Time”?</vt:lpstr>
      <vt:lpstr>The Web v3.0.0.0</vt:lpstr>
      <vt:lpstr>Approaches</vt:lpstr>
      <vt:lpstr>WebSockets</vt:lpstr>
      <vt:lpstr>Not Just for ASP.NET</vt:lpstr>
      <vt:lpstr>SignalR – Demo Checklist</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SignalR</dc:title>
  <dc:creator>Griff</dc:creator>
  <cp:lastModifiedBy>Kevin W. Griffin</cp:lastModifiedBy>
  <cp:revision>27</cp:revision>
  <dcterms:created xsi:type="dcterms:W3CDTF">2006-08-16T00:00:00Z</dcterms:created>
  <dcterms:modified xsi:type="dcterms:W3CDTF">2012-03-13T19:42:04Z</dcterms:modified>
</cp:coreProperties>
</file>